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85" r:id="rId3"/>
    <p:sldId id="386" r:id="rId4"/>
    <p:sldId id="396" r:id="rId5"/>
    <p:sldId id="387" r:id="rId6"/>
    <p:sldId id="400" r:id="rId7"/>
    <p:sldId id="398" r:id="rId8"/>
    <p:sldId id="399" r:id="rId9"/>
    <p:sldId id="397" r:id="rId10"/>
    <p:sldId id="377" r:id="rId11"/>
    <p:sldId id="378" r:id="rId12"/>
    <p:sldId id="306" r:id="rId13"/>
    <p:sldId id="376" r:id="rId14"/>
    <p:sldId id="389" r:id="rId15"/>
    <p:sldId id="401" r:id="rId16"/>
    <p:sldId id="390" r:id="rId17"/>
    <p:sldId id="406" r:id="rId18"/>
    <p:sldId id="403" r:id="rId19"/>
    <p:sldId id="405" r:id="rId20"/>
    <p:sldId id="380" r:id="rId21"/>
    <p:sldId id="381" r:id="rId22"/>
    <p:sldId id="382" r:id="rId23"/>
    <p:sldId id="404" r:id="rId24"/>
    <p:sldId id="379" r:id="rId25"/>
    <p:sldId id="392" r:id="rId26"/>
    <p:sldId id="384" r:id="rId27"/>
    <p:sldId id="391" r:id="rId28"/>
    <p:sldId id="393" r:id="rId29"/>
    <p:sldId id="394" r:id="rId30"/>
    <p:sldId id="39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8D22472-0726-46E9-B3E5-2B9A82B36488}">
          <p14:sldIdLst>
            <p14:sldId id="256"/>
            <p14:sldId id="385"/>
            <p14:sldId id="386"/>
            <p14:sldId id="396"/>
            <p14:sldId id="387"/>
            <p14:sldId id="400"/>
            <p14:sldId id="398"/>
            <p14:sldId id="399"/>
            <p14:sldId id="397"/>
            <p14:sldId id="377"/>
            <p14:sldId id="378"/>
            <p14:sldId id="306"/>
            <p14:sldId id="376"/>
            <p14:sldId id="389"/>
            <p14:sldId id="401"/>
            <p14:sldId id="390"/>
            <p14:sldId id="406"/>
            <p14:sldId id="403"/>
            <p14:sldId id="405"/>
            <p14:sldId id="380"/>
            <p14:sldId id="381"/>
            <p14:sldId id="382"/>
            <p14:sldId id="404"/>
            <p14:sldId id="379"/>
            <p14:sldId id="392"/>
            <p14:sldId id="384"/>
            <p14:sldId id="391"/>
            <p14:sldId id="393"/>
            <p14:sldId id="394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9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800" y="176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01393-A93B-4671-9B62-BF3B6E41303D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3209C-A2F8-4CFD-9646-0221CFA54F7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40893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AC6CD-EFB5-47BC-9123-2D0859EEFE56}" type="datetimeFigureOut">
              <a:rPr lang="en-US" smtClean="0"/>
              <a:t>12/1/24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A16CA-D936-4CDD-B89F-AB298F436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34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504616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289065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ACB6D-B1F6-BB0E-8DF0-448AA86E6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88C1D-0694-B8DE-8B7E-838705478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A3EDA-72E6-072C-AC51-941081A09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171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495733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76871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786DE-15DB-1F17-617F-D2DF0D1F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C9340-16AA-8C4B-F13E-D337CB70E1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3EECA-E875-7440-D7D2-ED715F218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574490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6C44B-5F77-C7BB-814D-285726204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DFA19-7186-646F-4C3C-EAA53C9C7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89B9D-F9C3-DD20-B0B1-433749D11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720875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19D18-4754-165E-AAC0-25DF24BA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3A6018-2519-F718-DF25-2A2229422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EA3C4-5A2E-A269-0AEB-50C2CECD3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Dünyada kaç şehir, haritası, </a:t>
            </a:r>
          </a:p>
        </p:txBody>
      </p:sp>
    </p:spTree>
    <p:extLst>
      <p:ext uri="{BB962C8B-B14F-4D97-AF65-F5344CB8AC3E}">
        <p14:creationId xmlns:p14="http://schemas.microsoft.com/office/powerpoint/2010/main" val="318571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Dünyada kaç şehir, haritası, </a:t>
            </a:r>
          </a:p>
        </p:txBody>
      </p:sp>
    </p:spTree>
    <p:extLst>
      <p:ext uri="{BB962C8B-B14F-4D97-AF65-F5344CB8AC3E}">
        <p14:creationId xmlns:p14="http://schemas.microsoft.com/office/powerpoint/2010/main" val="122981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 dirty="0"/>
              <a:t>TR şehirleri yaz Konya?</a:t>
            </a:r>
          </a:p>
        </p:txBody>
      </p:sp>
    </p:spTree>
    <p:extLst>
      <p:ext uri="{BB962C8B-B14F-4D97-AF65-F5344CB8AC3E}">
        <p14:creationId xmlns:p14="http://schemas.microsoft.com/office/powerpoint/2010/main" val="403623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452909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350643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2F45B-7871-04D9-296C-8E9243DCB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0308D-C0E1-8BBA-12DA-7155B4F60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D2100-633C-FCAA-6C48-117FE6FEA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05375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14987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20207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A516E58-009D-488F-AFE7-3A3E52EC80DD}" type="datetime1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3193" y="177277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B5EB1A-9FB7-4B53-AFBF-25D6211D3D00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6859019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3ECC-29D6-4389-BD61-6D660A022F34}" type="datetime1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0800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DD8F-BD50-435C-8D40-33549AD51C17}" type="datetime1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8686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21CE3-68CF-4E1B-83F7-1CB1F92D78FB}" type="datetime1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5602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4B3D4B-7D34-4807-AA53-652DA41E3167}" type="datetime1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7492" y="146104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909600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ACCC-CA9F-40B1-9DD2-8A84224C9EDA}" type="datetime1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659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9F42-3531-44C4-A758-66168BF25C7A}" type="datetime1">
              <a:rPr lang="en-US" smtClean="0"/>
              <a:t>12/1/24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3720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2091-9DD9-469A-860B-D069CFD5A979}" type="datetime1">
              <a:rPr lang="en-US" smtClean="0"/>
              <a:t>12/1/24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808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7FBE-8BE7-4227-9A15-627F4EFE639B}" type="datetime1">
              <a:rPr lang="en-US" smtClean="0"/>
              <a:t>12/1/24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958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3B91-F5BB-43B1-B7FE-13EBCCCF3D7A}" type="datetime1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40340" y="146104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232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27BC22-2BA0-4E8F-BB69-598B6B7E3E3A}" type="datetime1">
              <a:rPr lang="en-US" smtClean="0"/>
              <a:t>12/1/24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33859" y="146105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835296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52737CE-3694-4E54-85F3-F4DCE22EF98B}" type="datetime1">
              <a:rPr lang="en-US" smtClean="0"/>
              <a:t>12/1/24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Doç</a:t>
            </a:r>
            <a:r>
              <a:rPr lang="en-US" dirty="0"/>
              <a:t>. Dr. </a:t>
            </a:r>
            <a:r>
              <a:rPr lang="en-US" dirty="0" err="1"/>
              <a:t>Serhan</a:t>
            </a:r>
            <a:r>
              <a:rPr lang="en-US" dirty="0"/>
              <a:t> Ada  İstanbul Bilgi </a:t>
            </a:r>
            <a:r>
              <a:rPr lang="en-US" dirty="0" err="1"/>
              <a:t>Üniversitesi</a:t>
            </a:r>
            <a:r>
              <a:rPr lang="en-US" dirty="0"/>
              <a:t> Sanat ve </a:t>
            </a:r>
            <a:r>
              <a:rPr lang="en-US" dirty="0" err="1"/>
              <a:t>Kültür</a:t>
            </a:r>
            <a:r>
              <a:rPr lang="en-US" dirty="0"/>
              <a:t> </a:t>
            </a:r>
            <a:r>
              <a:rPr lang="en-US" dirty="0" err="1"/>
              <a:t>Yönetimi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2054" y="177277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B5EB1A-9FB7-4B53-AFBF-25D6211D3D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589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serhan.ada@bilgi.edu.tr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283BA43-BB20-4D5A-A554-8822E9BC8AF7}"/>
              </a:ext>
            </a:extLst>
          </p:cNvPr>
          <p:cNvSpPr txBox="1">
            <a:spLocks/>
          </p:cNvSpPr>
          <p:nvPr/>
        </p:nvSpPr>
        <p:spPr bwMode="auto">
          <a:xfrm>
            <a:off x="1752600" y="2887366"/>
            <a:ext cx="8686800" cy="99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3200" dirty="0">
                <a:solidFill>
                  <a:schemeClr val="tx2"/>
                </a:solidFill>
                <a:latin typeface="Cambria" panose="02040503050406030204" pitchFamily="18" charset="0"/>
              </a:rPr>
              <a:t>KÜLTÜR POLİTİKALARINDA KENTLER DÖNEMİ</a:t>
            </a:r>
          </a:p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>
                <a:solidFill>
                  <a:schemeClr val="tx2"/>
                </a:solidFill>
                <a:latin typeface="Cambria" panose="02040503050406030204" pitchFamily="18" charset="0"/>
              </a:rPr>
              <a:t>Türkiye Belediyeler Birliği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E6D5B6-6F59-04E3-7C65-DD286E1C8CC7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400E03EF-02BF-4D4C-838C-3FE323F1E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1" name="Footer Placeholder 4">
              <a:extLst>
                <a:ext uri="{FF2B5EF4-FFF2-40B4-BE49-F238E27FC236}">
                  <a16:creationId xmlns:a16="http://schemas.microsoft.com/office/drawing/2014/main" id="{5D5FC2F4-06DE-4416-95D6-0BB2800273F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8" name="Dikdörtgen 1">
            <a:extLst>
              <a:ext uri="{FF2B5EF4-FFF2-40B4-BE49-F238E27FC236}">
                <a16:creationId xmlns:a16="http://schemas.microsoft.com/office/drawing/2014/main" id="{C860485E-D641-403E-942D-8867AB510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7837" y="5389788"/>
            <a:ext cx="2433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r>
              <a:rPr lang="en-US" sz="1600" i="1" dirty="0"/>
              <a:t>İstanbul 02.12.</a:t>
            </a:r>
            <a:r>
              <a:rPr lang="en-US" altLang="tr-TR" sz="1600" i="1" dirty="0">
                <a:latin typeface="Georgia"/>
              </a:rPr>
              <a:t>2024</a:t>
            </a:r>
            <a:endParaRPr lang="en-US" altLang="tr-TR" sz="1600" i="1" dirty="0"/>
          </a:p>
        </p:txBody>
      </p:sp>
    </p:spTree>
    <p:extLst>
      <p:ext uri="{BB962C8B-B14F-4D97-AF65-F5344CB8AC3E}">
        <p14:creationId xmlns:p14="http://schemas.microsoft.com/office/powerpoint/2010/main" val="2470262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F5AD-64D4-1B71-97C0-E972BC7D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UNESCO Yaratıcı Şehirler Ağı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1CFD8-0544-BAF7-AE54-1F4824AB67A4}"/>
              </a:ext>
            </a:extLst>
          </p:cNvPr>
          <p:cNvSpPr txBox="1"/>
          <p:nvPr/>
        </p:nvSpPr>
        <p:spPr>
          <a:xfrm>
            <a:off x="1655318" y="6370370"/>
            <a:ext cx="60976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Georgia" panose="02040502050405020303" pitchFamily="18" charset="0"/>
              </a:rPr>
              <a:t>Kaynak: https://www.unesco.org.tr/Home/Page/88?slug=UNESCO-</a:t>
            </a:r>
            <a:r>
              <a:rPr lang="en-US" sz="900" dirty="0" err="1">
                <a:solidFill>
                  <a:srgbClr val="000000"/>
                </a:solidFill>
                <a:latin typeface="Georgia" panose="02040502050405020303" pitchFamily="18" charset="0"/>
              </a:rPr>
              <a:t>Yaratıcı</a:t>
            </a:r>
            <a:r>
              <a:rPr lang="en-US" sz="900" dirty="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  <a:endParaRPr lang="en-TR" sz="9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2A33F02-9F5D-9CEF-4E00-EAFF74389061}"/>
              </a:ext>
            </a:extLst>
          </p:cNvPr>
          <p:cNvSpPr txBox="1">
            <a:spLocks/>
          </p:cNvSpPr>
          <p:nvPr/>
        </p:nvSpPr>
        <p:spPr>
          <a:xfrm>
            <a:off x="10252054" y="177277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B5EB1A-9FB7-4B53-AFBF-25D6211D3D0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30C02B-3D04-4995-6B1F-C0A0B6E2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"/>
          <a:stretch/>
        </p:blipFill>
        <p:spPr>
          <a:xfrm>
            <a:off x="6500169" y="1008881"/>
            <a:ext cx="5004274" cy="4924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88084C-6AA4-A3C9-AEC1-0E18CA4B5FDD}"/>
              </a:ext>
            </a:extLst>
          </p:cNvPr>
          <p:cNvSpPr txBox="1"/>
          <p:nvPr/>
        </p:nvSpPr>
        <p:spPr>
          <a:xfrm>
            <a:off x="1655318" y="1428750"/>
            <a:ext cx="6097656" cy="4134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latin typeface="Cambria" panose="02040503050406030204" pitchFamily="18" charset="0"/>
              </a:rPr>
              <a:t>2024 itibariyle, </a:t>
            </a:r>
            <a:r>
              <a:rPr lang="tr-TR" b="1" i="0" u="none" strike="noStrike" dirty="0">
                <a:effectLst/>
                <a:latin typeface="Cambria" panose="02040503050406030204" pitchFamily="18" charset="0"/>
              </a:rPr>
              <a:t>Türkiye’den Yaratıcı Şehirler Ağı’na </a:t>
            </a:r>
          </a:p>
          <a:p>
            <a:pPr>
              <a:lnSpc>
                <a:spcPct val="150000"/>
              </a:lnSpc>
            </a:pPr>
            <a:r>
              <a:rPr lang="tr-TR" b="1" i="0" u="none" strike="noStrike" dirty="0">
                <a:effectLst/>
                <a:latin typeface="Cambria" panose="02040503050406030204" pitchFamily="18" charset="0"/>
              </a:rPr>
              <a:t>dahil olan şehirler:</a:t>
            </a:r>
          </a:p>
          <a:p>
            <a:pPr algn="l"/>
            <a:endParaRPr lang="tr-TR" i="0" u="none" strike="noStrike" dirty="0">
              <a:effectLst/>
              <a:latin typeface="Cambria" panose="02040503050406030204" pitchFamily="18" charset="0"/>
            </a:endParaRP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Gaziantep – Gastronomi (2015)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Hatay – Gastronomi (2017)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İstanbul – Tasarım (2017)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Kütahya – Zanaat ve Halk Sanatları (2017)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Afyonkarahisar – Gastronomi (2019)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Kırşehir – Müzik (2019)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Bursa – Zanaat ve Halk Sanatları (2021)</a:t>
            </a:r>
          </a:p>
          <a:p>
            <a:pPr marL="342900" indent="-342900">
              <a:spcAft>
                <a:spcPts val="800"/>
              </a:spcAft>
              <a:buFont typeface="+mj-lt"/>
              <a:buAutoNum type="arabicPeriod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Şanlıurfa – Müzik (2023)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C7FCA5-0E41-5784-049A-C4F75FB16690}"/>
              </a:ext>
            </a:extLst>
          </p:cNvPr>
          <p:cNvCxnSpPr>
            <a:cxnSpLocks/>
          </p:cNvCxnSpPr>
          <p:nvPr/>
        </p:nvCxnSpPr>
        <p:spPr>
          <a:xfrm>
            <a:off x="9005778" y="765544"/>
            <a:ext cx="0" cy="5411091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53EAF3-9CB0-CAB5-2A96-72F5BE6D173C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24" name="Resim 13">
              <a:extLst>
                <a:ext uri="{FF2B5EF4-FFF2-40B4-BE49-F238E27FC236}">
                  <a16:creationId xmlns:a16="http://schemas.microsoft.com/office/drawing/2014/main" id="{32B4F625-8E3C-336B-62C7-F23D84753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25" name="Footer Placeholder 4">
              <a:extLst>
                <a:ext uri="{FF2B5EF4-FFF2-40B4-BE49-F238E27FC236}">
                  <a16:creationId xmlns:a16="http://schemas.microsoft.com/office/drawing/2014/main" id="{D72AFF89-4F53-F4D3-8ED1-11F639E5FC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1FB9C7-5164-3DCA-1C9A-C1441EDECA5D}"/>
              </a:ext>
            </a:extLst>
          </p:cNvPr>
          <p:cNvCxnSpPr>
            <a:cxnSpLocks/>
          </p:cNvCxnSpPr>
          <p:nvPr/>
        </p:nvCxnSpPr>
        <p:spPr>
          <a:xfrm>
            <a:off x="5209953" y="2764465"/>
            <a:ext cx="2434856" cy="2264735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8FBC0E-C6CF-4AF3-D2B0-119A756E3297}"/>
              </a:ext>
            </a:extLst>
          </p:cNvPr>
          <p:cNvCxnSpPr>
            <a:cxnSpLocks/>
          </p:cNvCxnSpPr>
          <p:nvPr/>
        </p:nvCxnSpPr>
        <p:spPr>
          <a:xfrm>
            <a:off x="4805916" y="3126579"/>
            <a:ext cx="2796363" cy="19882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BDA6C0-5C42-71C4-C777-92DDA65EEB47}"/>
              </a:ext>
            </a:extLst>
          </p:cNvPr>
          <p:cNvCxnSpPr>
            <a:cxnSpLocks/>
          </p:cNvCxnSpPr>
          <p:nvPr/>
        </p:nvCxnSpPr>
        <p:spPr>
          <a:xfrm>
            <a:off x="5741581" y="4242391"/>
            <a:ext cx="1828800" cy="967562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D4025E-7530-4E18-71E2-61DF8A514FAB}"/>
              </a:ext>
            </a:extLst>
          </p:cNvPr>
          <p:cNvCxnSpPr>
            <a:cxnSpLocks/>
          </p:cNvCxnSpPr>
          <p:nvPr/>
        </p:nvCxnSpPr>
        <p:spPr>
          <a:xfrm>
            <a:off x="4678326" y="3508744"/>
            <a:ext cx="2052083" cy="2232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C9D58D6-E3A6-D13C-F0F2-61953B102B27}"/>
              </a:ext>
            </a:extLst>
          </p:cNvPr>
          <p:cNvCxnSpPr>
            <a:cxnSpLocks/>
          </p:cNvCxnSpPr>
          <p:nvPr/>
        </p:nvCxnSpPr>
        <p:spPr>
          <a:xfrm flipV="1">
            <a:off x="4593265" y="1677557"/>
            <a:ext cx="3115297" cy="372378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F394153-F15D-EC46-4DB2-7FBE476FE224}"/>
              </a:ext>
            </a:extLst>
          </p:cNvPr>
          <p:cNvCxnSpPr>
            <a:cxnSpLocks/>
          </p:cNvCxnSpPr>
          <p:nvPr/>
        </p:nvCxnSpPr>
        <p:spPr>
          <a:xfrm flipV="1">
            <a:off x="4476307" y="1538467"/>
            <a:ext cx="3276667" cy="3086696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61E7DCD-956D-5A1B-3DF9-250D5D59AD06}"/>
              </a:ext>
            </a:extLst>
          </p:cNvPr>
          <p:cNvCxnSpPr>
            <a:cxnSpLocks/>
          </p:cNvCxnSpPr>
          <p:nvPr/>
        </p:nvCxnSpPr>
        <p:spPr>
          <a:xfrm flipH="1">
            <a:off x="5954233" y="3159339"/>
            <a:ext cx="988827" cy="1784801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0D3B342-8E32-4E53-63EE-20A4CDDEF1BC}"/>
              </a:ext>
            </a:extLst>
          </p:cNvPr>
          <p:cNvCxnSpPr>
            <a:cxnSpLocks/>
          </p:cNvCxnSpPr>
          <p:nvPr/>
        </p:nvCxnSpPr>
        <p:spPr>
          <a:xfrm flipH="1">
            <a:off x="6204097" y="3064253"/>
            <a:ext cx="643270" cy="799395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52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C1BF4-8221-BA9D-A751-EBBE9570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9EE803-DA1C-B625-BEEB-22A3ABD0D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mbria" panose="02040503050406030204" pitchFamily="18" charset="0"/>
              </a:rPr>
              <a:t>UCLG – Mexico City – Kültür21 Uluslararası Ödülleri</a:t>
            </a:r>
            <a:endParaRPr lang="en-TR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5EBF-08B0-F1E2-FD88-341E1D85240F}"/>
              </a:ext>
            </a:extLst>
          </p:cNvPr>
          <p:cNvSpPr txBox="1"/>
          <p:nvPr/>
        </p:nvSpPr>
        <p:spPr>
          <a:xfrm>
            <a:off x="1508022" y="1428750"/>
            <a:ext cx="10274969" cy="391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424242"/>
                </a:solidFill>
                <a:latin typeface="Cambria" panose="02040503050406030204" pitchFamily="18" charset="0"/>
              </a:rPr>
              <a:t>"</a:t>
            </a:r>
            <a:r>
              <a:rPr lang="tr-TR" b="1" i="0" u="none" strike="noStrike" dirty="0">
                <a:solidFill>
                  <a:srgbClr val="424242"/>
                </a:solidFill>
                <a:effectLst/>
                <a:latin typeface="Cambria" panose="02040503050406030204" pitchFamily="18" charset="0"/>
              </a:rPr>
              <a:t>Şehir/ Yerel veya Bölgesel Yönetim</a:t>
            </a:r>
            <a:r>
              <a:rPr lang="tr-TR" b="1" dirty="0">
                <a:solidFill>
                  <a:srgbClr val="424242"/>
                </a:solidFill>
                <a:latin typeface="Cambria" panose="02040503050406030204" pitchFamily="18" charset="0"/>
              </a:rPr>
              <a:t>”</a:t>
            </a:r>
            <a:r>
              <a:rPr lang="tr-TR" b="0" i="0" u="none" strike="noStrike" dirty="0">
                <a:solidFill>
                  <a:srgbClr val="424242"/>
                </a:solidFill>
                <a:effectLst/>
                <a:latin typeface="Cambria" panose="02040503050406030204" pitchFamily="18" charset="0"/>
              </a:rPr>
              <a:t> kategorisine Türkiye’den başvuru yapmış olan şehirler:</a:t>
            </a:r>
            <a:endParaRPr lang="tr-TR" b="1" i="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ctr"/>
            <a:endParaRPr lang="tr-TR" b="0" i="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1. Dönem</a:t>
            </a:r>
            <a:r>
              <a:rPr lang="tr-TR" i="0" u="none" strike="noStrike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(2014-2015):	Beyoğlu, Nevşehir, İzmir*</a:t>
            </a:r>
          </a:p>
          <a:p>
            <a:pPr algn="l">
              <a:lnSpc>
                <a:spcPct val="150000"/>
              </a:lnSpc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2. Dönem (2016): 			Büyükçekmece, Gaziantep, Konya, Nevşehir, Nilüfer</a:t>
            </a:r>
          </a:p>
          <a:p>
            <a:pPr algn="l">
              <a:lnSpc>
                <a:spcPct val="150000"/>
              </a:lnSpc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3. Dönem (2017-2018): 	Ankara, Bağcılar, Gaziantep, İzmir, Nevşehir, Nilüfer, Sancaktepe, Seferihisar </a:t>
            </a:r>
          </a:p>
          <a:p>
            <a:pPr algn="l">
              <a:lnSpc>
                <a:spcPct val="150000"/>
              </a:lnSpc>
            </a:pPr>
            <a:r>
              <a:rPr lang="tr-TR" b="0" i="0" u="none" strike="noStrike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4. Dönem (2019-2020):	Bağcılar, Balıkesir, Beylikdüzü</a:t>
            </a: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, Çatalca, Konya, Nilüfer, Osmangazi, 								Sancaktepe, Yalova </a:t>
            </a:r>
            <a:endParaRPr lang="tr-TR" b="0" i="0" u="none" strike="noStrike" dirty="0">
              <a:solidFill>
                <a:srgbClr val="1F1F1F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tr-TR" b="0" i="0" u="none" strike="noStrike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5. Dönem (2021-2022):	Ataşehir, Büyükçekmece, Balıkesir, Çanakkale, Fatih, </a:t>
            </a: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İzmir, Kadıköy, Konya, 							Küçükçekmece, Kütahya, Nilüfer, Selçuklu</a:t>
            </a:r>
            <a:endParaRPr lang="tr-TR" b="0" i="0" u="none" strike="noStrike" dirty="0">
              <a:solidFill>
                <a:srgbClr val="1F1F1F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6. Dönem (2023-2024):	İstanbul, Kadıköy, Konya, Marmara </a:t>
            </a:r>
            <a:endParaRPr lang="tr-TR" b="0" i="0" u="none" strike="noStrike" dirty="0">
              <a:solidFill>
                <a:srgbClr val="1F1F1F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76C4F-C3B3-A492-4AA7-9FBEB5477D77}"/>
              </a:ext>
            </a:extLst>
          </p:cNvPr>
          <p:cNvSpPr txBox="1"/>
          <p:nvPr/>
        </p:nvSpPr>
        <p:spPr>
          <a:xfrm>
            <a:off x="1587286" y="6233934"/>
            <a:ext cx="61000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R" sz="900" dirty="0">
                <a:solidFill>
                  <a:srgbClr val="000000"/>
                </a:solidFill>
                <a:latin typeface="Georgia" panose="02040502050405020303" pitchFamily="18" charset="0"/>
              </a:rPr>
              <a:t>Kaynak: https://www.agenda21culture.net/award/participants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34137D-73D0-28BB-E24F-3EFB73FEAD49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2" name="Resim 13">
              <a:extLst>
                <a:ext uri="{FF2B5EF4-FFF2-40B4-BE49-F238E27FC236}">
                  <a16:creationId xmlns:a16="http://schemas.microsoft.com/office/drawing/2014/main" id="{EE530A27-B9CE-36F7-CD08-D993E5297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3" name="Footer Placeholder 4">
              <a:extLst>
                <a:ext uri="{FF2B5EF4-FFF2-40B4-BE49-F238E27FC236}">
                  <a16:creationId xmlns:a16="http://schemas.microsoft.com/office/drawing/2014/main" id="{5FBAEC11-AE0B-AF64-B7E3-6F71545D71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4245E8-1E5F-915E-363B-EDE2696B8327}"/>
              </a:ext>
            </a:extLst>
          </p:cNvPr>
          <p:cNvSpPr txBox="1"/>
          <p:nvPr/>
        </p:nvSpPr>
        <p:spPr>
          <a:xfrm>
            <a:off x="1508022" y="5724729"/>
            <a:ext cx="8462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b="0" dirty="0">
                <a:effectLst/>
                <a:latin typeface="Cambria" panose="02040503050406030204" pitchFamily="18" charset="0"/>
              </a:rPr>
              <a:t>* </a:t>
            </a:r>
            <a:r>
              <a:rPr lang="tr-TR" sz="1100" b="0" dirty="0" err="1">
                <a:effectLst/>
                <a:latin typeface="Cambria" panose="02040503050406030204" pitchFamily="18" charset="0"/>
              </a:rPr>
              <a:t>İzmir</a:t>
            </a:r>
            <a:r>
              <a:rPr lang="tr-TR" sz="1100" b="0" dirty="0">
                <a:effectLst/>
                <a:latin typeface="Cambria" panose="02040503050406030204" pitchFamily="18" charset="0"/>
              </a:rPr>
              <a:t> </a:t>
            </a:r>
            <a:r>
              <a:rPr lang="tr-TR" sz="1100" b="0" dirty="0" err="1">
                <a:effectLst/>
                <a:latin typeface="Cambria" panose="02040503050406030204" pitchFamily="18" charset="0"/>
              </a:rPr>
              <a:t>Büyükşehir</a:t>
            </a:r>
            <a:r>
              <a:rPr lang="tr-TR" sz="1100" b="0" dirty="0">
                <a:effectLst/>
                <a:latin typeface="Cambria" panose="02040503050406030204" pitchFamily="18" charset="0"/>
              </a:rPr>
              <a:t> Belediyesi, “Kültür ve Kriz </a:t>
            </a:r>
            <a:r>
              <a:rPr lang="tr-TR" sz="1100" b="0" dirty="0" err="1">
                <a:effectLst/>
                <a:latin typeface="Cambria" panose="02040503050406030204" pitchFamily="18" charset="0"/>
              </a:rPr>
              <a:t>Belediyeciliği</a:t>
            </a:r>
            <a:r>
              <a:rPr lang="tr-TR" sz="1100" b="0" dirty="0">
                <a:effectLst/>
                <a:latin typeface="Cambria" panose="02040503050406030204" pitchFamily="18" charset="0"/>
              </a:rPr>
              <a:t>” projesiyle Uluslararası UCLG </a:t>
            </a:r>
            <a:r>
              <a:rPr lang="tr-TR" sz="1100" b="0" dirty="0" err="1">
                <a:effectLst/>
                <a:latin typeface="Cambria" panose="02040503050406030204" pitchFamily="18" charset="0"/>
              </a:rPr>
              <a:t>Ödülu</a:t>
            </a:r>
            <a:r>
              <a:rPr lang="tr-TR" sz="1100" b="0" dirty="0">
                <a:effectLst/>
                <a:latin typeface="Cambria" panose="02040503050406030204" pitchFamily="18" charset="0"/>
              </a:rPr>
              <a:t>̈-Kültür 21 Mansiyon </a:t>
            </a:r>
            <a:r>
              <a:rPr lang="tr-TR" sz="1100" b="0" dirty="0" err="1">
                <a:effectLst/>
                <a:latin typeface="Cambria" panose="02040503050406030204" pitchFamily="18" charset="0"/>
              </a:rPr>
              <a:t>Ödülu</a:t>
            </a:r>
            <a:r>
              <a:rPr lang="tr-TR" sz="1100" b="0" dirty="0">
                <a:effectLst/>
                <a:latin typeface="Cambria" panose="02040503050406030204" pitchFamily="18" charset="0"/>
              </a:rPr>
              <a:t>̈’nü aldı. (2022)</a:t>
            </a:r>
            <a:br>
              <a:rPr lang="tr-TR" sz="1100" b="0" dirty="0">
                <a:effectLst/>
                <a:latin typeface="Cambria" panose="02040503050406030204" pitchFamily="18" charset="0"/>
              </a:rPr>
            </a:br>
            <a:endParaRPr lang="tr-TR" sz="1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2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AAC55A-4DAB-49AB-AA08-831C80A3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3A275F-9951-3E61-7F54-8425B09C3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84" y="1298701"/>
            <a:ext cx="3853481" cy="4941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4982F-0A32-08D7-6C8C-105563F727FA}"/>
              </a:ext>
            </a:extLst>
          </p:cNvPr>
          <p:cNvSpPr txBox="1"/>
          <p:nvPr/>
        </p:nvSpPr>
        <p:spPr>
          <a:xfrm>
            <a:off x="3281855" y="2062880"/>
            <a:ext cx="58834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Cambria" panose="02040503050406030204" pitchFamily="18" charset="0"/>
              </a:rPr>
              <a:t>“Biz, halklar, şehrin kendisiyiz”</a:t>
            </a:r>
            <a:endParaRPr lang="tr-TR" sz="2000" b="1" i="0" u="none" strike="noStrike" dirty="0">
              <a:effectLst/>
              <a:latin typeface="Cambria" panose="02040503050406030204" pitchFamily="18" charset="0"/>
            </a:endParaRPr>
          </a:p>
        </p:txBody>
      </p:sp>
      <p:sp>
        <p:nvSpPr>
          <p:cNvPr id="15" name="Unvan 1">
            <a:extLst>
              <a:ext uri="{FF2B5EF4-FFF2-40B4-BE49-F238E27FC236}">
                <a16:creationId xmlns:a16="http://schemas.microsoft.com/office/drawing/2014/main" id="{A524019D-6326-9909-DBCD-E3DC1CFB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559" y="475594"/>
            <a:ext cx="3123171" cy="596462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2020 Roma Şartı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5593AE-EC05-A659-B479-D8298FA6ACF0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7" name="Resim 13">
              <a:extLst>
                <a:ext uri="{FF2B5EF4-FFF2-40B4-BE49-F238E27FC236}">
                  <a16:creationId xmlns:a16="http://schemas.microsoft.com/office/drawing/2014/main" id="{A38315FD-997D-913E-6676-631938A62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8" name="Footer Placeholder 4">
              <a:extLst>
                <a:ext uri="{FF2B5EF4-FFF2-40B4-BE49-F238E27FC236}">
                  <a16:creationId xmlns:a16="http://schemas.microsoft.com/office/drawing/2014/main" id="{BAE25BC4-4A0D-AE05-A67D-981510AD7A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1944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817089" y="6464766"/>
            <a:ext cx="42423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>
                <a:solidFill>
                  <a:srgbClr val="000000"/>
                </a:solidFill>
                <a:latin typeface="Georgia" panose="02040502050405020303" pitchFamily="18" charset="0"/>
              </a:rPr>
              <a:t>Kaynak: </a:t>
            </a:r>
            <a:r>
              <a:rPr lang="tr-TR" sz="900" dirty="0" err="1">
                <a:solidFill>
                  <a:srgbClr val="000000"/>
                </a:solidFill>
                <a:latin typeface="Georgia" panose="02040502050405020303" pitchFamily="18" charset="0"/>
              </a:rPr>
              <a:t>https</a:t>
            </a:r>
            <a:r>
              <a:rPr lang="tr-TR" sz="900" dirty="0">
                <a:solidFill>
                  <a:srgbClr val="000000"/>
                </a:solidFill>
                <a:latin typeface="Georgia" panose="02040502050405020303" pitchFamily="18" charset="0"/>
              </a:rPr>
              <a:t>://agenda21culture.net/</a:t>
            </a:r>
            <a:r>
              <a:rPr lang="tr-TR" sz="900" dirty="0" err="1">
                <a:solidFill>
                  <a:srgbClr val="000000"/>
                </a:solidFill>
                <a:latin typeface="Georgia" panose="02040502050405020303" pitchFamily="18" charset="0"/>
              </a:rPr>
              <a:t>sites</a:t>
            </a:r>
            <a:r>
              <a:rPr lang="tr-TR" sz="900" dirty="0">
                <a:solidFill>
                  <a:srgbClr val="000000"/>
                </a:solidFill>
                <a:latin typeface="Georgia" panose="02040502050405020303" pitchFamily="18" charset="0"/>
              </a:rPr>
              <a:t>/</a:t>
            </a:r>
            <a:r>
              <a:rPr lang="tr-TR" sz="900" dirty="0" err="1">
                <a:solidFill>
                  <a:srgbClr val="000000"/>
                </a:solidFill>
                <a:latin typeface="Georgia" panose="02040502050405020303" pitchFamily="18" charset="0"/>
              </a:rPr>
              <a:t>default</a:t>
            </a:r>
            <a:r>
              <a:rPr lang="tr-TR" sz="900" dirty="0">
                <a:solidFill>
                  <a:srgbClr val="000000"/>
                </a:solidFill>
                <a:latin typeface="Georgia" panose="02040502050405020303" pitchFamily="18" charset="0"/>
              </a:rPr>
              <a:t>/</a:t>
            </a:r>
            <a:r>
              <a:rPr lang="tr-TR" sz="900" dirty="0" err="1">
                <a:solidFill>
                  <a:srgbClr val="000000"/>
                </a:solidFill>
                <a:latin typeface="Georgia" panose="02040502050405020303" pitchFamily="18" charset="0"/>
              </a:rPr>
              <a:t>files</a:t>
            </a:r>
            <a:r>
              <a:rPr lang="tr-TR" sz="900" dirty="0">
                <a:solidFill>
                  <a:srgbClr val="000000"/>
                </a:solidFill>
                <a:latin typeface="Georgia" panose="02040502050405020303" pitchFamily="18" charset="0"/>
              </a:rPr>
              <a:t>/2020_rc_eng_0.pdf</a:t>
            </a:r>
            <a:endParaRPr lang="tr-TR" sz="900" dirty="0">
              <a:latin typeface="Georgia" panose="02040502050405020303" pitchFamily="18" charset="0"/>
            </a:endParaRP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DFCBF39-4E99-4F7B-AC37-DB367A74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13</a:t>
            </a:fld>
            <a:endParaRPr lang="en-US"/>
          </a:p>
        </p:txBody>
      </p:sp>
      <p:sp>
        <p:nvSpPr>
          <p:cNvPr id="3" name="Unvan 1">
            <a:extLst>
              <a:ext uri="{FF2B5EF4-FFF2-40B4-BE49-F238E27FC236}">
                <a16:creationId xmlns:a16="http://schemas.microsoft.com/office/drawing/2014/main" id="{67967F54-2B36-2B1B-2DAF-00FE4E5E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559" y="475594"/>
            <a:ext cx="3123171" cy="596462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2020 Roma Şartı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FFCA0B-D781-08E9-AF62-F0316E8F9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89" y="1072056"/>
            <a:ext cx="5216064" cy="50947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597AAA0-AF6C-9B02-FE3D-22A4E3FB91B0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5" name="Resim 13">
              <a:extLst>
                <a:ext uri="{FF2B5EF4-FFF2-40B4-BE49-F238E27FC236}">
                  <a16:creationId xmlns:a16="http://schemas.microsoft.com/office/drawing/2014/main" id="{BD0CB2E2-A535-1BCF-9C89-387EE9F5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6" name="Footer Placeholder 4">
              <a:extLst>
                <a:ext uri="{FF2B5EF4-FFF2-40B4-BE49-F238E27FC236}">
                  <a16:creationId xmlns:a16="http://schemas.microsoft.com/office/drawing/2014/main" id="{0E1E1636-6073-80B2-A3C8-EA868E4383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706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36841-5264-3B14-D12D-8D7A5BB3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000" y="581891"/>
            <a:ext cx="9601200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Türkiye’de Yerel Yönetimler ve Kültür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F5391D-9C2C-AC76-381C-949560A2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E469B-2FD6-CE9E-2844-C60FA4402292}"/>
              </a:ext>
            </a:extLst>
          </p:cNvPr>
          <p:cNvSpPr txBox="1"/>
          <p:nvPr/>
        </p:nvSpPr>
        <p:spPr>
          <a:xfrm>
            <a:off x="1573377" y="1428750"/>
            <a:ext cx="10274969" cy="378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Stratejik planlar ve yıllık programlar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İcraatçı</a:t>
            </a:r>
            <a:r>
              <a:rPr lang="tr-TR" b="0" i="0" u="none" strike="noStrike" dirty="0">
                <a:solidFill>
                  <a:srgbClr val="1F1F1F"/>
                </a:solidFill>
                <a:effectLst/>
                <a:latin typeface="Cambria" panose="02040503050406030204" pitchFamily="18" charset="0"/>
              </a:rPr>
              <a:t> kültürel uygulamalar (önemli günler ve bayramlar, bürokrasinin ağırlığı)</a:t>
            </a:r>
            <a:endParaRPr lang="tr-TR" dirty="0">
              <a:solidFill>
                <a:srgbClr val="1F1F1F"/>
              </a:solidFill>
              <a:latin typeface="Cambria" panose="020405030504060302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Aşırı müzeleşme eğilimleri  </a:t>
            </a:r>
            <a:endParaRPr lang="tr-TR" b="0" i="0" u="none" strike="noStrike" dirty="0">
              <a:solidFill>
                <a:srgbClr val="1F1F1F"/>
              </a:solidFill>
              <a:effectLst/>
              <a:latin typeface="Cambria" panose="020405030504060302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Eşitsizlikler (merkez-çeper, kır-kent, kent-taşra, kuşaklararası, vb.)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Kültürün sosyal, ekonomik, çevre ve sağlık politikalarından ayrı düşünülmesi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Kitlesel eğlenceler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Eğitim ve kültür, iki ayrı alan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1F1F1F"/>
                </a:solidFill>
                <a:latin typeface="Cambria" panose="02040503050406030204" pitchFamily="18" charset="0"/>
              </a:rPr>
              <a:t>İhmal edilen kesimler: gençler, yoksullar, kadınlar, engelliler </a:t>
            </a:r>
          </a:p>
          <a:p>
            <a:pPr algn="l">
              <a:lnSpc>
                <a:spcPct val="150000"/>
              </a:lnSpc>
            </a:pPr>
            <a:endParaRPr lang="tr-TR" b="0" i="0" u="none" strike="noStrike" dirty="0">
              <a:solidFill>
                <a:srgbClr val="1F1F1F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970128-A6CA-3E73-75EB-FB36D2C14867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685418FC-F549-A26F-A04C-4677FED7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281C6CE-E4F3-9379-833C-E3E151BA68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37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8A2E-3EBA-5702-AF3A-8700C1B3E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FF3D-2ADF-7EB7-3ADD-C1FA02F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66" y="581891"/>
            <a:ext cx="10249786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2030 Sürdürülebilir Kalkınma Hedefleri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F651AF-A41C-11A6-8281-8D79E2C52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29A522-588D-F660-6985-59891ED486D8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5" name="Resim 13">
              <a:extLst>
                <a:ext uri="{FF2B5EF4-FFF2-40B4-BE49-F238E27FC236}">
                  <a16:creationId xmlns:a16="http://schemas.microsoft.com/office/drawing/2014/main" id="{A76DE8B6-1BF6-7525-144B-06DE73FDE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6" name="Footer Placeholder 4">
              <a:extLst>
                <a:ext uri="{FF2B5EF4-FFF2-40B4-BE49-F238E27FC236}">
                  <a16:creationId xmlns:a16="http://schemas.microsoft.com/office/drawing/2014/main" id="{88D48E59-98ED-47C2-96F1-F7B9997CB48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8E18C5-1FE0-5B17-C49D-8C557EA6887B}"/>
              </a:ext>
            </a:extLst>
          </p:cNvPr>
          <p:cNvSpPr txBox="1"/>
          <p:nvPr/>
        </p:nvSpPr>
        <p:spPr>
          <a:xfrm>
            <a:off x="1765003" y="1324841"/>
            <a:ext cx="6337005" cy="4195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latin typeface="Cambria" panose="02040503050406030204" pitchFamily="18" charset="0"/>
              </a:rPr>
              <a:t>Marmara Belediyeler Birliği Altın Karınca Ödülleri Örneği </a:t>
            </a:r>
          </a:p>
          <a:p>
            <a:pPr>
              <a:lnSpc>
                <a:spcPct val="150000"/>
              </a:lnSpc>
            </a:pPr>
            <a:endParaRPr lang="tr-TR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tr-TR" i="0" u="none" strike="noStrike" dirty="0">
                <a:effectLst/>
                <a:latin typeface="Cambria" panose="02040503050406030204" pitchFamily="18" charset="0"/>
              </a:rPr>
              <a:t>Yaşam kalitesi yüksek ve sürdürülebilir şehir yaşamına </a:t>
            </a:r>
            <a:r>
              <a:rPr lang="tr-TR" b="0" i="0" u="none" strike="noStrike" dirty="0">
                <a:effectLst/>
                <a:latin typeface="Cambria" panose="02040503050406030204" pitchFamily="18" charset="0"/>
              </a:rPr>
              <a:t>katkıda bulunmak üzere iyi uygulama örneklerinin tanıtılması ve yaygınlaştırılmasını amaçlar.</a:t>
            </a:r>
          </a:p>
          <a:p>
            <a:pPr>
              <a:lnSpc>
                <a:spcPct val="150000"/>
              </a:lnSpc>
            </a:pPr>
            <a:endParaRPr lang="tr-TR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Ödüller kapsamında iyi uygulama örneklerinin Birleşmiş Milletler 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2030 Sürdürülebilir Kalkınma </a:t>
            </a:r>
            <a:r>
              <a:rPr lang="tr-TR" b="1" dirty="0">
                <a:solidFill>
                  <a:srgbClr val="000000"/>
                </a:solidFill>
                <a:latin typeface="Cambria" panose="02040503050406030204" pitchFamily="18" charset="0"/>
              </a:rPr>
              <a:t>Hedefleri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ile ilişkisi de irdelenmektedir.</a:t>
            </a:r>
            <a:endParaRPr lang="tr-TR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tr-TR" b="0" i="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7410" name="Picture 2" descr="Altın Karınca Ödülleri - Marmara Belediyeler Birliği">
            <a:extLst>
              <a:ext uri="{FF2B5EF4-FFF2-40B4-BE49-F238E27FC236}">
                <a16:creationId xmlns:a16="http://schemas.microsoft.com/office/drawing/2014/main" id="{D0469577-5839-1ED3-116B-C3B77280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46" y="2003469"/>
            <a:ext cx="2851061" cy="28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20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EA5E-879C-A40B-8CE1-378623DA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66" y="581891"/>
            <a:ext cx="10249786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2030 Sürdürülebilir Kalkınma Hedefleri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804677-B0BB-C0C4-E684-A1592031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C0B469-30A6-13A1-80BE-DFE10BB4B322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5" name="Resim 13">
              <a:extLst>
                <a:ext uri="{FF2B5EF4-FFF2-40B4-BE49-F238E27FC236}">
                  <a16:creationId xmlns:a16="http://schemas.microsoft.com/office/drawing/2014/main" id="{0C96BE5B-0313-348E-6519-43BABF628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6" name="Footer Placeholder 4">
              <a:extLst>
                <a:ext uri="{FF2B5EF4-FFF2-40B4-BE49-F238E27FC236}">
                  <a16:creationId xmlns:a16="http://schemas.microsoft.com/office/drawing/2014/main" id="{ECC92497-E424-CA28-A22D-C5904935B6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F50877-AF40-54AD-9243-FD9831867D02}"/>
              </a:ext>
            </a:extLst>
          </p:cNvPr>
          <p:cNvSpPr txBox="1"/>
          <p:nvPr/>
        </p:nvSpPr>
        <p:spPr>
          <a:xfrm>
            <a:off x="1765004" y="1324841"/>
            <a:ext cx="5820423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latin typeface="Cambria" panose="02040503050406030204" pitchFamily="18" charset="0"/>
              </a:rPr>
              <a:t>Altın Karınca Ödülleri </a:t>
            </a:r>
            <a:r>
              <a:rPr lang="tr-TR" b="1" dirty="0">
                <a:solidFill>
                  <a:srgbClr val="000000"/>
                </a:solidFill>
                <a:latin typeface="Cambria" panose="02040503050406030204" pitchFamily="18" charset="0"/>
              </a:rPr>
              <a:t>Proje Kategorileri: </a:t>
            </a:r>
          </a:p>
          <a:p>
            <a:pPr>
              <a:lnSpc>
                <a:spcPct val="150000"/>
              </a:lnSpc>
            </a:pPr>
            <a:endParaRPr lang="tr-TR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Yönetişim ve Katılımcılık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Kentsel Planlama ve Altyapı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Çevre ve Atık Yönetimi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Kentsel Mimari ve Tasarım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Kültür ve Sanat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Sosyal Hizmetler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Yerel Kalkınma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Ulaşım ve Hareketlilik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Akıllı Şehir Uygulamaları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Afet Yönetimi</a:t>
            </a:r>
          </a:p>
          <a:p>
            <a:endParaRPr lang="tr-TR" sz="1600" b="0" i="0" u="none" strike="noStrike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endParaRPr lang="tr-TR" sz="1600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5817DA-4CAC-BCEA-1390-B99107358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23" y="2596853"/>
            <a:ext cx="6171727" cy="3111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C2EFFA-5A02-F11D-C02F-87575DC06E3B}"/>
              </a:ext>
            </a:extLst>
          </p:cNvPr>
          <p:cNvSpPr txBox="1"/>
          <p:nvPr/>
        </p:nvSpPr>
        <p:spPr>
          <a:xfrm>
            <a:off x="5744511" y="2178194"/>
            <a:ext cx="578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>
                <a:latin typeface="Cambria" panose="02040503050406030204" pitchFamily="18" charset="0"/>
              </a:rPr>
              <a:t>2022 Yılı Ödül Alanlar Listesi - Kültür ve Sanat Kategorisi</a:t>
            </a:r>
          </a:p>
        </p:txBody>
      </p:sp>
    </p:spTree>
    <p:extLst>
      <p:ext uri="{BB962C8B-B14F-4D97-AF65-F5344CB8AC3E}">
        <p14:creationId xmlns:p14="http://schemas.microsoft.com/office/powerpoint/2010/main" val="146977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E3B3C-E963-C348-41A7-4C5D6E272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31B10-D874-2CA3-6441-6C8D190C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CB6C70-EBE6-0D0A-FCA8-82F015C5F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7" y="2939902"/>
            <a:ext cx="10476746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Yerel Kültür Politikaları: Üç Örnek Uygulama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741C31-0DFB-2160-1095-5CCB538784CD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7" name="Resim 13">
              <a:extLst>
                <a:ext uri="{FF2B5EF4-FFF2-40B4-BE49-F238E27FC236}">
                  <a16:creationId xmlns:a16="http://schemas.microsoft.com/office/drawing/2014/main" id="{BE40E0B4-ACE4-5651-835C-CFBFFA69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20FAA4EB-2752-E292-F728-7FD17AEB8F0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50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236E-6CD9-84BF-AB26-5ADEC496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 Altyapısı Araştırması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C434F-FB29-5FB5-F97F-47C4114F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1D6AD-2171-A810-DCF6-CDBD205D4BBF}"/>
              </a:ext>
            </a:extLst>
          </p:cNvPr>
          <p:cNvSpPr txBox="1"/>
          <p:nvPr/>
        </p:nvSpPr>
        <p:spPr>
          <a:xfrm>
            <a:off x="1677285" y="1428750"/>
            <a:ext cx="9601200" cy="377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Masabaşı Araştırması: </a:t>
            </a:r>
            <a:endParaRPr lang="en-TR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indent="-342900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tr-TR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Yazılı kaynak ve belgelerin taranması, güncel </a:t>
            </a:r>
            <a:r>
              <a:rPr lang="tr-TR" b="1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verilerin karşılaştırmalı analizi</a:t>
            </a:r>
            <a:r>
              <a:rPr lang="tr-TR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114300" lvl="1" indent="0" defTabSz="6223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tr-TR" kern="1200" noProof="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lvl="1"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r-TR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TÜİK demografi ve kültür istatistikleri</a:t>
            </a:r>
          </a:p>
          <a:p>
            <a:pPr lvl="1"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r-TR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Yerel yönetim tarafından paylaşılan bilgi, veri ve raporlar</a:t>
            </a:r>
          </a:p>
          <a:p>
            <a:pPr lvl="1"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r-TR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Akademik çalışmalar ve makaleler</a:t>
            </a:r>
          </a:p>
          <a:p>
            <a:pPr lvl="1"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r-TR" dirty="0">
                <a:latin typeface="Cambria" panose="02040503050406030204" pitchFamily="18" charset="0"/>
                <a:cs typeface="Arial" panose="020B0604020202020204" pitchFamily="34" charset="0"/>
              </a:rPr>
              <a:t>Sivil toplum temsilcilerinin raporları</a:t>
            </a:r>
            <a:endParaRPr lang="tr-TR" kern="1200" noProof="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lvl="1"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r-TR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Diğer araştırma ve raporlar</a:t>
            </a:r>
          </a:p>
          <a:p>
            <a:pPr lvl="1" defTabSz="914400">
              <a:spcBef>
                <a:spcPct val="0"/>
              </a:spcBef>
              <a:defRPr/>
            </a:pPr>
            <a:endParaRPr lang="tr-TR" kern="1200" noProof="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2120C0-2D41-75C6-6D3B-78FADE15B6EF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7" name="Resim 13">
              <a:extLst>
                <a:ext uri="{FF2B5EF4-FFF2-40B4-BE49-F238E27FC236}">
                  <a16:creationId xmlns:a16="http://schemas.microsoft.com/office/drawing/2014/main" id="{E7636528-5F8B-2368-D77F-21D5F07BF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197F3D60-AD73-2ADA-1656-1AA884D47A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884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D4A4D-8815-ABDC-9C08-AD18F0694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8BD9-10A5-E532-A59E-A43F53AF9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 Altyapısı Araştırması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02315-1689-EE51-403E-41B50CD5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15FB0-C653-5B21-168C-51534A66C634}"/>
              </a:ext>
            </a:extLst>
          </p:cNvPr>
          <p:cNvSpPr txBox="1"/>
          <p:nvPr/>
        </p:nvSpPr>
        <p:spPr>
          <a:xfrm>
            <a:off x="1677285" y="1428750"/>
            <a:ext cx="9601200" cy="4611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  <a:defRPr/>
            </a:pPr>
            <a:r>
              <a:rPr lang="tr-TR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tr-TR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Alan Araştırması:</a:t>
            </a:r>
            <a:endParaRPr lang="en-TR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tr-TR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 1. K</a:t>
            </a:r>
            <a:r>
              <a:rPr lang="tr-TR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entteki kültür mekân/kurumlarına ziyaretler (kamu-özel-bağımsız)</a:t>
            </a:r>
          </a:p>
          <a:p>
            <a:pPr lvl="1">
              <a:lnSpc>
                <a:spcPct val="150000"/>
              </a:lnSpc>
            </a:pPr>
            <a:r>
              <a:rPr lang="tr-TR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2.2. T</a:t>
            </a:r>
            <a:r>
              <a:rPr lang="tr-TR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emel kültür ve sanat aktörleri, kurum yöneticileri ve diğer paydaşlarla </a:t>
            </a:r>
            <a:r>
              <a:rPr lang="tr-TR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yüzyüze</a:t>
            </a:r>
            <a:r>
              <a:rPr lang="tr-TR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tr-TR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derinlemesine görüşmeler </a:t>
            </a:r>
          </a:p>
          <a:p>
            <a:pPr lvl="1">
              <a:lnSpc>
                <a:spcPct val="150000"/>
              </a:lnSpc>
            </a:pPr>
            <a:endParaRPr lang="tr-TR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2.3. </a:t>
            </a:r>
            <a:r>
              <a:rPr lang="tr-TR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Haritalama Çalışması</a:t>
            </a:r>
          </a:p>
          <a:p>
            <a:pPr lvl="1">
              <a:lnSpc>
                <a:spcPct val="150000"/>
              </a:lnSpc>
            </a:pPr>
            <a:r>
              <a:rPr lang="tr-T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Kültürün kentteki mekânsal dağılımını </a:t>
            </a:r>
            <a:r>
              <a:rPr lang="tr-T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gösteren haritalama çalışmasının yanı sıra kentteki kültür hayatının ritminin </a:t>
            </a:r>
            <a:r>
              <a:rPr lang="tr-T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yıllık etkinlik takvimi </a:t>
            </a:r>
            <a:r>
              <a:rPr lang="tr-T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üzerinde gösterilmesi</a:t>
            </a:r>
            <a:r>
              <a:rPr lang="en-TR" dirty="0">
                <a:effectLst/>
                <a:latin typeface="Cambria" panose="02040503050406030204" pitchFamily="18" charset="0"/>
              </a:rPr>
              <a:t> </a:t>
            </a:r>
          </a:p>
          <a:p>
            <a:pPr lvl="1">
              <a:lnSpc>
                <a:spcPct val="150000"/>
              </a:lnSpc>
            </a:pPr>
            <a:endParaRPr lang="tr-TR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2.4. </a:t>
            </a:r>
            <a:r>
              <a:rPr lang="tr-TR" sz="1800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Katılımcı Kültür </a:t>
            </a:r>
            <a:r>
              <a:rPr lang="tr-TR" sz="1800" kern="1200" noProof="0" dirty="0" err="1">
                <a:latin typeface="Cambria" panose="02040503050406030204" pitchFamily="18" charset="0"/>
                <a:cs typeface="Arial" panose="020B0604020202020204" pitchFamily="34" charset="0"/>
              </a:rPr>
              <a:t>Çalıştayı’nda</a:t>
            </a:r>
            <a:r>
              <a:rPr lang="tr-TR" sz="1800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 yapılacak çalışmalara zemin oluşturacak ve tartışmalara yön verecek  "</a:t>
            </a:r>
            <a:r>
              <a:rPr lang="en-TR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Analiz Raporu”</a:t>
            </a:r>
            <a:endParaRPr lang="en-TR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D8925A-430F-9BA3-E6E9-F87C28C85218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3546BF91-4329-903A-EB73-EF330CDE7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78FB8B12-3F9E-9E16-A654-0C81B1AE51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96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14D1-8A84-2A55-995B-03DAABBD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 Politikalarının 60 Yılı (1972 -    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1A3F0-7CBD-8557-E93C-7021B29F4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414" y="1638300"/>
            <a:ext cx="9601200" cy="35814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sz="1800" dirty="0">
                <a:solidFill>
                  <a:schemeClr val="tx1"/>
                </a:solidFill>
                <a:latin typeface="Cambria" panose="02040503050406030204" pitchFamily="18" charset="0"/>
              </a:rPr>
              <a:t>Merkezi kültür politikaları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sz="1800" dirty="0">
                <a:solidFill>
                  <a:schemeClr val="tx1"/>
                </a:solidFill>
                <a:latin typeface="Cambria" panose="02040503050406030204" pitchFamily="18" charset="0"/>
              </a:rPr>
              <a:t>Kalkınma vurgusu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K</a:t>
            </a:r>
            <a:r>
              <a:rPr lang="en-TR" sz="1800" dirty="0">
                <a:solidFill>
                  <a:schemeClr val="tx1"/>
                </a:solidFill>
                <a:latin typeface="Cambria" panose="02040503050406030204" pitchFamily="18" charset="0"/>
              </a:rPr>
              <a:t>ültürel çeşitlilik (biyoçeşitlilik)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</a:rPr>
              <a:t>K</a:t>
            </a:r>
            <a:r>
              <a:rPr lang="en-TR" sz="1800" dirty="0">
                <a:solidFill>
                  <a:schemeClr val="tx1"/>
                </a:solidFill>
                <a:latin typeface="Cambria" panose="02040503050406030204" pitchFamily="18" charset="0"/>
              </a:rPr>
              <a:t>ültür politikalarında kentler dönemi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TR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6508F-4B70-F61F-810E-7CE26290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384939-96B5-25C8-36C2-B225ECC10014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7" name="Resim 13">
              <a:extLst>
                <a:ext uri="{FF2B5EF4-FFF2-40B4-BE49-F238E27FC236}">
                  <a16:creationId xmlns:a16="http://schemas.microsoft.com/office/drawing/2014/main" id="{11110810-7B4E-93F1-FF35-5703E27E9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2DF4E635-AA4E-8452-E872-F5D51DE71DA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51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E4972-8CA4-C9D1-EA7D-8DBFCD9D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E63EF-6C63-4CCB-2DAD-E4ADA872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F2B9D9-0843-DE9A-C5E5-A424C334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tr-TR" sz="3200" dirty="0">
                <a:latin typeface="Cambria" panose="02040503050406030204" pitchFamily="18" charset="0"/>
              </a:rPr>
              <a:t>Kültürel Haritalama</a:t>
            </a:r>
            <a:br>
              <a:rPr lang="tr-TR" sz="2200" dirty="0">
                <a:latin typeface="Cambria" panose="02040503050406030204" pitchFamily="18" charset="0"/>
              </a:rPr>
            </a:br>
            <a:endParaRPr lang="tr-TR" sz="22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63587-0A79-A059-D2BF-2F174593B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386" y="1944649"/>
            <a:ext cx="9526772" cy="4210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94B8552-A551-A0C9-1843-F8916EAD6707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838C5F48-07AD-A18C-EDE5-CBB21514F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08A26667-83B6-5A7E-D26A-97998A6813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AB209C-667B-6931-73FE-4FF8464704DF}"/>
              </a:ext>
            </a:extLst>
          </p:cNvPr>
          <p:cNvSpPr txBox="1"/>
          <p:nvPr/>
        </p:nvSpPr>
        <p:spPr>
          <a:xfrm>
            <a:off x="1772979" y="13492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latin typeface="Cambria" panose="02040503050406030204" pitchFamily="18" charset="0"/>
              </a:rPr>
              <a:t>Ataşehir Kültür Haritası (2022) Örne</a:t>
            </a:r>
            <a:r>
              <a:rPr lang="tr-TR" dirty="0">
                <a:latin typeface="Cambria" panose="02040503050406030204" pitchFamily="18" charset="0"/>
              </a:rPr>
              <a:t>ği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7826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519A0-BD74-7A3D-3F2A-0528C9681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FF2B06-D184-6B82-4A5A-9F33D454AA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77" y="1210164"/>
            <a:ext cx="8065691" cy="53243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32455-46F8-459A-BBB7-56A141E0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C53D6D-9E52-2258-03F2-1D5B1ADEDC9E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1" name="Resim 13">
              <a:extLst>
                <a:ext uri="{FF2B5EF4-FFF2-40B4-BE49-F238E27FC236}">
                  <a16:creationId xmlns:a16="http://schemas.microsoft.com/office/drawing/2014/main" id="{A591E993-9FE8-E255-5B66-3998CA475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2" name="Footer Placeholder 4">
              <a:extLst>
                <a:ext uri="{FF2B5EF4-FFF2-40B4-BE49-F238E27FC236}">
                  <a16:creationId xmlns:a16="http://schemas.microsoft.com/office/drawing/2014/main" id="{CE72C915-2176-9BB4-6883-07B2DEC1DA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283EDB4-8CBF-527A-C02A-0C8E57F4139B}"/>
              </a:ext>
            </a:extLst>
          </p:cNvPr>
          <p:cNvSpPr txBox="1">
            <a:spLocks/>
          </p:cNvSpPr>
          <p:nvPr/>
        </p:nvSpPr>
        <p:spPr>
          <a:xfrm>
            <a:off x="1545265" y="60625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latin typeface="Cambria" panose="02040503050406030204" pitchFamily="18" charset="0"/>
              </a:rPr>
              <a:t>Kültürel Haritalama</a:t>
            </a:r>
            <a:br>
              <a:rPr lang="tr-TR" sz="2200" dirty="0">
                <a:latin typeface="Cambria" panose="02040503050406030204" pitchFamily="18" charset="0"/>
              </a:rPr>
            </a:br>
            <a:endParaRPr lang="tr-TR" sz="2200" dirty="0"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3383B-834C-0ADF-D1A9-711B2F1AFDEF}"/>
              </a:ext>
            </a:extLst>
          </p:cNvPr>
          <p:cNvSpPr txBox="1"/>
          <p:nvPr/>
        </p:nvSpPr>
        <p:spPr>
          <a:xfrm>
            <a:off x="1772979" y="134920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latin typeface="Cambria" panose="02040503050406030204" pitchFamily="18" charset="0"/>
              </a:rPr>
              <a:t>Nilüfer Kültür Haritası (2020) Örneği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330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9CAF8-D73C-E907-5554-E0CAAF42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324AE-F630-0015-D6CA-8FA5F65C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1F6389-3CCD-9047-72D9-C601B1E3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400" y="1826387"/>
            <a:ext cx="3804631" cy="1095154"/>
          </a:xfrm>
        </p:spPr>
        <p:txBody>
          <a:bodyPr>
            <a:noAutofit/>
          </a:bodyPr>
          <a:lstStyle/>
          <a:p>
            <a:r>
              <a:rPr lang="tr-TR" sz="1800" dirty="0">
                <a:solidFill>
                  <a:schemeClr val="tx1"/>
                </a:solidFill>
                <a:latin typeface="Cambria" panose="02040503050406030204" pitchFamily="18" charset="0"/>
              </a:rPr>
              <a:t>İzmir Kültür Haritası: </a:t>
            </a:r>
            <a:br>
              <a:rPr lang="tr-TR" sz="18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tr-TR" sz="1800" dirty="0">
                <a:solidFill>
                  <a:schemeClr val="tx1"/>
                </a:solidFill>
                <a:latin typeface="Cambria" panose="02040503050406030204" pitchFamily="18" charset="0"/>
              </a:rPr>
              <a:t>Kültür – Sanat Mekânları (2017)</a:t>
            </a:r>
            <a:endParaRPr lang="tr-TR" sz="1800" dirty="0"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B82F3A-B2BD-3858-B0A8-76A37B24CDA5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3" name="Resim 13">
              <a:extLst>
                <a:ext uri="{FF2B5EF4-FFF2-40B4-BE49-F238E27FC236}">
                  <a16:creationId xmlns:a16="http://schemas.microsoft.com/office/drawing/2014/main" id="{D5319128-F470-2D4F-7447-BA4D2C45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4" name="Footer Placeholder 4">
              <a:extLst>
                <a:ext uri="{FF2B5EF4-FFF2-40B4-BE49-F238E27FC236}">
                  <a16:creationId xmlns:a16="http://schemas.microsoft.com/office/drawing/2014/main" id="{F77666D6-AC97-035D-0E7A-A150B138687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B2936CD-6C2F-913C-A451-73C0E3537A53}"/>
              </a:ext>
            </a:extLst>
          </p:cNvPr>
          <p:cNvSpPr txBox="1">
            <a:spLocks/>
          </p:cNvSpPr>
          <p:nvPr/>
        </p:nvSpPr>
        <p:spPr>
          <a:xfrm>
            <a:off x="1545265" y="606256"/>
            <a:ext cx="9601200" cy="9035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latin typeface="Cambria" panose="02040503050406030204" pitchFamily="18" charset="0"/>
              </a:rPr>
              <a:t>Kültürel Haritalama – Sivil İnisiyatif, Aşağıdan Yukarı Yaklaşım Örneği: </a:t>
            </a:r>
            <a:endParaRPr lang="en-TR" sz="28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1F1DC-A4C2-C9B8-816C-B3BEDC746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96" y="1826387"/>
            <a:ext cx="2766253" cy="4878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1D354-672F-D1B7-3ED9-303F93005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4" y="1826388"/>
            <a:ext cx="3678992" cy="48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38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0AE3C-34E1-91AA-C26D-40604C4A2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7F2B-277B-6E07-3152-F80FA3CA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 Çalıştayı ve Çıktıları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065BC-D593-F920-B072-788F960D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111C6-49D1-1C42-69FE-6F69F3B00DF1}"/>
              </a:ext>
            </a:extLst>
          </p:cNvPr>
          <p:cNvSpPr txBox="1"/>
          <p:nvPr/>
        </p:nvSpPr>
        <p:spPr>
          <a:xfrm>
            <a:off x="1677285" y="1428750"/>
            <a:ext cx="9601200" cy="4811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</a:pPr>
            <a:r>
              <a:rPr lang="tr-TR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tr-TR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Kültür Çalıştayı</a:t>
            </a:r>
            <a:endParaRPr lang="en-TR" sz="1800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tr-T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3.1. Kentteki kültür ve sanat ortamının dinamiklerinin analiz edilmesi, sorunlar, ihtiyaçlar ve yapılması gerekenlerin önceliklendirilerek tartışılabilmesi için </a:t>
            </a:r>
            <a:r>
              <a:rPr lang="tr-T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katılımcı yöntemle </a:t>
            </a:r>
            <a:r>
              <a:rPr lang="tr-T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gerçekleştirilecek </a:t>
            </a:r>
            <a:r>
              <a:rPr lang="tr-T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tartışma ve atölye çalışmaları </a:t>
            </a:r>
            <a:r>
              <a:rPr lang="tr-T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şeklinde Çalıştay düzenlenmesi</a:t>
            </a: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endParaRPr lang="tr-TR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tr-TR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3.2. Çalıştay çıktılarından hareketle kaleme alınacak ve stratejik önceliklerin yer alacağı </a:t>
            </a: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tr-TR" sz="1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“Sentez Raporu”</a:t>
            </a: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endParaRPr lang="tr-TR" sz="1800" b="1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228600">
              <a:lnSpc>
                <a:spcPct val="150000"/>
              </a:lnSpc>
              <a:spcAft>
                <a:spcPts val="800"/>
              </a:spcAft>
            </a:pPr>
            <a:r>
              <a:rPr lang="tr-TR" sz="1800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3.3. </a:t>
            </a:r>
            <a:r>
              <a:rPr lang="tr-TR" dirty="0">
                <a:latin typeface="Cambria" panose="02040503050406030204" pitchFamily="18" charset="0"/>
                <a:cs typeface="Arial" panose="020B0604020202020204" pitchFamily="34" charset="0"/>
              </a:rPr>
              <a:t>Analiz ve </a:t>
            </a:r>
            <a:r>
              <a:rPr lang="tr-TR" sz="1800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Sentez </a:t>
            </a:r>
            <a:r>
              <a:rPr lang="tr-TR" dirty="0">
                <a:latin typeface="Cambria" panose="02040503050406030204" pitchFamily="18" charset="0"/>
                <a:cs typeface="Arial" panose="020B0604020202020204" pitchFamily="34" charset="0"/>
              </a:rPr>
              <a:t>raporlarıyla birlikte, </a:t>
            </a:r>
            <a:r>
              <a:rPr lang="tr-TR" sz="1800" kern="1200" noProof="0" dirty="0" err="1">
                <a:latin typeface="Cambria" panose="02040503050406030204" pitchFamily="18" charset="0"/>
                <a:cs typeface="Arial" panose="020B0604020202020204" pitchFamily="34" charset="0"/>
              </a:rPr>
              <a:t>Çalıştay’da</a:t>
            </a:r>
            <a:r>
              <a:rPr lang="tr-TR" sz="1800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 gerçekleştirilen atölye sunumları ve tartışmaların dökümünü içeren </a:t>
            </a:r>
            <a:r>
              <a:rPr lang="tr-TR" sz="1800" b="1" kern="1200" noProof="0" dirty="0">
                <a:latin typeface="Cambria" panose="02040503050406030204" pitchFamily="18" charset="0"/>
                <a:cs typeface="Arial" panose="020B0604020202020204" pitchFamily="34" charset="0"/>
              </a:rPr>
              <a:t>Çalıştay Kitabı</a:t>
            </a:r>
            <a:endParaRPr lang="en-TR" sz="1800" dirty="0">
              <a:solidFill>
                <a:srgbClr val="00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41449A-6213-C117-A622-6D9F4D5CD6FA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9BDD31B7-A1CB-A32C-A0B1-E6EC7108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F7818896-0C2D-5CF5-7FAD-8374DAC55C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620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F3D3F-150B-1384-2988-7686CEB3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9EB77-46CA-2BB3-DDA5-A6745F3D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69E4A8-43AB-7773-1B6F-DCBC49842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23200"/>
            <a:ext cx="9601200" cy="1485900"/>
          </a:xfrm>
        </p:spPr>
        <p:txBody>
          <a:bodyPr>
            <a:normAutofit/>
          </a:bodyPr>
          <a:lstStyle/>
          <a:p>
            <a:r>
              <a:rPr lang="tr-TR" sz="3200">
                <a:latin typeface="Cambria" panose="02040503050406030204" pitchFamily="18" charset="0"/>
              </a:rPr>
              <a:t>Çalıştay Kitabı ve Yazılı Çıktılar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CF03F4-8D9F-AA86-26CB-F84EF9430E20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FECA5AEC-5893-F720-AB8B-5DE43639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5" name="Footer Placeholder 4">
              <a:extLst>
                <a:ext uri="{FF2B5EF4-FFF2-40B4-BE49-F238E27FC236}">
                  <a16:creationId xmlns:a16="http://schemas.microsoft.com/office/drawing/2014/main" id="{55351AE5-2C14-E26F-63E3-3A330B7B20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DBBB7A-4A5A-23FD-1263-3E71FC404767}"/>
              </a:ext>
            </a:extLst>
          </p:cNvPr>
          <p:cNvGrpSpPr/>
          <p:nvPr/>
        </p:nvGrpSpPr>
        <p:grpSpPr>
          <a:xfrm>
            <a:off x="1182288" y="3170228"/>
            <a:ext cx="10666058" cy="3172906"/>
            <a:chOff x="1010856" y="2043176"/>
            <a:chExt cx="10666058" cy="3172906"/>
          </a:xfrm>
        </p:grpSpPr>
        <p:pic>
          <p:nvPicPr>
            <p:cNvPr id="4102" name="Picture 6" descr="İzmir Akdeniz Akademisi">
              <a:extLst>
                <a:ext uri="{FF2B5EF4-FFF2-40B4-BE49-F238E27FC236}">
                  <a16:creationId xmlns:a16="http://schemas.microsoft.com/office/drawing/2014/main" id="{DDD4DA4E-621D-2C23-3604-74D7446B7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856" y="2043176"/>
              <a:ext cx="2180639" cy="3172906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58A9D9-F447-FB97-5BDE-8D8D019B1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390" y="2249106"/>
              <a:ext cx="2767524" cy="27846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D70944-DE03-52DA-814E-EFB040422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/>
            <a:stretch/>
          </p:blipFill>
          <p:spPr>
            <a:xfrm>
              <a:off x="3328476" y="2344919"/>
              <a:ext cx="2767524" cy="26039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A7543D-AD98-2D4C-7E69-9795F03DF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338" y="2344919"/>
              <a:ext cx="2593830" cy="2603982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</p:grpSp>
      <p:pic>
        <p:nvPicPr>
          <p:cNvPr id="4104" name="Picture 8" descr="Eserlerimizi bize geri verin' - İzmir Haberleri">
            <a:extLst>
              <a:ext uri="{FF2B5EF4-FFF2-40B4-BE49-F238E27FC236}">
                <a16:creationId xmlns:a16="http://schemas.microsoft.com/office/drawing/2014/main" id="{63D1E16C-7F3F-8078-BDF5-3B807851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4" y="1310598"/>
            <a:ext cx="2575614" cy="171508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7101D91-13E2-9E34-5233-F7B999724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"/>
          <a:stretch/>
        </p:blipFill>
        <p:spPr bwMode="auto">
          <a:xfrm>
            <a:off x="9578834" y="1284362"/>
            <a:ext cx="2414694" cy="17150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ataşehir Kültür Çalıştayı” Yapıldı | Ataşehir Belediyesi">
            <a:extLst>
              <a:ext uri="{FF2B5EF4-FFF2-40B4-BE49-F238E27FC236}">
                <a16:creationId xmlns:a16="http://schemas.microsoft.com/office/drawing/2014/main" id="{34B613E3-88F6-DB72-5736-FE3FB8CC5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/>
          <a:stretch/>
        </p:blipFill>
        <p:spPr bwMode="auto">
          <a:xfrm>
            <a:off x="6376222" y="1271245"/>
            <a:ext cx="3036538" cy="1741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Nilüfer Belediyesi">
            <a:extLst>
              <a:ext uri="{FF2B5EF4-FFF2-40B4-BE49-F238E27FC236}">
                <a16:creationId xmlns:a16="http://schemas.microsoft.com/office/drawing/2014/main" id="{32F8529E-27F0-52BF-6602-3E0382E3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52" y="1284362"/>
            <a:ext cx="2611980" cy="17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802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C10BA-B623-C859-9286-DAE8E9C33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5FC6-B8E1-BD1A-A57A-7F8AFE02F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Kültürel Planlama – Niçin?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AB983-7392-9684-C78D-90E7E15D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079DA-9771-3B8C-3130-B712DA0C47DF}"/>
              </a:ext>
            </a:extLst>
          </p:cNvPr>
          <p:cNvSpPr txBox="1"/>
          <p:nvPr/>
        </p:nvSpPr>
        <p:spPr>
          <a:xfrm>
            <a:off x="1711841" y="1428750"/>
            <a:ext cx="4313297" cy="3330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 Kaynakların etkin kullanımı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E</a:t>
            </a:r>
            <a:r>
              <a:rPr lang="en-TR" dirty="0">
                <a:latin typeface="Cambria" panose="02040503050406030204" pitchFamily="18" charset="0"/>
              </a:rPr>
              <a:t>tkinliklerin yıla ve mekâna yayılması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K</a:t>
            </a:r>
            <a:r>
              <a:rPr lang="en-TR" dirty="0">
                <a:latin typeface="Cambria" panose="02040503050406030204" pitchFamily="18" charset="0"/>
              </a:rPr>
              <a:t>amusal alanın kullanımı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İcraatçı değil “kolaylaştırıcı” Belediye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Hedeflerle yönetim </a:t>
            </a:r>
          </a:p>
          <a:p>
            <a:pPr>
              <a:lnSpc>
                <a:spcPct val="200000"/>
              </a:lnSpc>
            </a:pPr>
            <a:endParaRPr lang="en-TR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6126DC-7B1C-E28C-7A91-268D5ADA9553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C1239A7E-3E66-A11D-52EC-883D52AF0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E1210014-AE63-CDFF-2AB2-12A3D522E9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072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3D514-529D-0A16-6544-1504B88E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003C8-C41D-588F-C697-A9F9775F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BC838-F2E2-07B7-60F2-2532D0660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02758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Örnek: İzmir Kültür Fonu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2C8E-7E2E-3404-667F-777DBE4A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35" y="452996"/>
            <a:ext cx="2465005" cy="81032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8D40EA-E484-C6D4-88E1-81441F816D3E}"/>
              </a:ext>
            </a:extLst>
          </p:cNvPr>
          <p:cNvSpPr txBox="1">
            <a:spLocks/>
          </p:cNvSpPr>
          <p:nvPr/>
        </p:nvSpPr>
        <p:spPr>
          <a:xfrm>
            <a:off x="1650805" y="1488558"/>
            <a:ext cx="9169595" cy="3004140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TR" sz="1700" dirty="0">
                <a:solidFill>
                  <a:schemeClr val="tx1"/>
                </a:solidFill>
                <a:latin typeface="Cambria" panose="02040503050406030204" pitchFamily="18" charset="0"/>
              </a:rPr>
              <a:t>Türkiye’deki tüm </a:t>
            </a:r>
            <a:r>
              <a:rPr lang="en-TR" sz="1700" b="1" dirty="0">
                <a:solidFill>
                  <a:schemeClr val="tx1"/>
                </a:solidFill>
                <a:latin typeface="Cambria" panose="02040503050406030204" pitchFamily="18" charset="0"/>
              </a:rPr>
              <a:t>yerel yönetimler arasında bir ilk ve tek</a:t>
            </a:r>
            <a:r>
              <a:rPr lang="en-TR" sz="1700" dirty="0">
                <a:solidFill>
                  <a:schemeClr val="tx1"/>
                </a:solidFill>
                <a:latin typeface="Cambria" panose="02040503050406030204" pitchFamily="18" charset="0"/>
              </a:rPr>
              <a:t> olan </a:t>
            </a: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İzmir Kültür Fonu (İzKF),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700" b="1" dirty="0">
                <a:solidFill>
                  <a:schemeClr val="tx1"/>
                </a:solidFill>
                <a:latin typeface="Cambria" panose="02040503050406030204" pitchFamily="18" charset="0"/>
              </a:rPr>
              <a:t>şeffaf kriterler </a:t>
            </a: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doğrultusunda,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700" b="1" dirty="0">
                <a:solidFill>
                  <a:schemeClr val="tx1"/>
                </a:solidFill>
                <a:latin typeface="Cambria" panose="02040503050406030204" pitchFamily="18" charset="0"/>
              </a:rPr>
              <a:t>açık başvuru </a:t>
            </a: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ilkesi temelinde,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değerlendirmesi </a:t>
            </a:r>
            <a:r>
              <a:rPr lang="tr-TR" sz="1700" b="1" dirty="0">
                <a:solidFill>
                  <a:schemeClr val="tx1"/>
                </a:solidFill>
                <a:latin typeface="Cambria" panose="02040503050406030204" pitchFamily="18" charset="0"/>
              </a:rPr>
              <a:t>bağımsız bir kurul </a:t>
            </a: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tarafından yapılan 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bütüncül bir “</a:t>
            </a:r>
            <a:r>
              <a:rPr lang="tr-TR" sz="1700" b="1" dirty="0">
                <a:solidFill>
                  <a:schemeClr val="tx1"/>
                </a:solidFill>
                <a:latin typeface="Cambria" panose="02040503050406030204" pitchFamily="18" charset="0"/>
              </a:rPr>
              <a:t>Kültür ve Sanat Destek Programı'</a:t>
            </a:r>
            <a:r>
              <a:rPr lang="tr-TR" sz="1700" dirty="0">
                <a:solidFill>
                  <a:schemeClr val="tx1"/>
                </a:solidFill>
                <a:latin typeface="Cambria" panose="02040503050406030204" pitchFamily="18" charset="0"/>
              </a:rPr>
              <a:t>dır. </a:t>
            </a:r>
            <a:endParaRPr lang="en-TR" sz="1700" dirty="0">
              <a:solidFill>
                <a:schemeClr val="tx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D11892-A319-FB6A-B3BD-6B0A36EA35EF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1" name="Resim 13">
              <a:extLst>
                <a:ext uri="{FF2B5EF4-FFF2-40B4-BE49-F238E27FC236}">
                  <a16:creationId xmlns:a16="http://schemas.microsoft.com/office/drawing/2014/main" id="{E74886A4-D855-7101-CED8-B1EA2D8B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3" name="Footer Placeholder 4">
              <a:extLst>
                <a:ext uri="{FF2B5EF4-FFF2-40B4-BE49-F238E27FC236}">
                  <a16:creationId xmlns:a16="http://schemas.microsoft.com/office/drawing/2014/main" id="{22260F90-AA89-1ED7-6733-3C8366EEAF9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0A3A42-7571-BF67-4668-148E5D18ED77}"/>
              </a:ext>
            </a:extLst>
          </p:cNvPr>
          <p:cNvGrpSpPr/>
          <p:nvPr/>
        </p:nvGrpSpPr>
        <p:grpSpPr>
          <a:xfrm>
            <a:off x="1159055" y="3684795"/>
            <a:ext cx="10689291" cy="2470821"/>
            <a:chOff x="904303" y="3859618"/>
            <a:chExt cx="10689291" cy="24708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27DB51-56E1-49ED-928F-7B300C1ED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412" y="4024740"/>
              <a:ext cx="2047182" cy="21872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07E161-9510-C92C-FBCD-DAEAD746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602" y="4221158"/>
              <a:ext cx="3181367" cy="179441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27001E-2F1E-6AEC-76B4-306F4248A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775" y="3859618"/>
              <a:ext cx="1864384" cy="247082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9BDEA3F-4B4C-88C1-AA17-212F4B7B0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4" t="30221" r="30554" b="26307"/>
            <a:stretch/>
          </p:blipFill>
          <p:spPr>
            <a:xfrm>
              <a:off x="904303" y="4236639"/>
              <a:ext cx="3204217" cy="1784805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D6D8DE7-833C-7535-D014-5B80829133A2}"/>
              </a:ext>
            </a:extLst>
          </p:cNvPr>
          <p:cNvSpPr/>
          <p:nvPr/>
        </p:nvSpPr>
        <p:spPr>
          <a:xfrm>
            <a:off x="1815002" y="6409144"/>
            <a:ext cx="42423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>
                <a:solidFill>
                  <a:srgbClr val="000000"/>
                </a:solidFill>
                <a:latin typeface="Georgia" panose="02040502050405020303" pitchFamily="18" charset="0"/>
              </a:rPr>
              <a:t>Kaynak: @izkfofficial</a:t>
            </a:r>
            <a:endParaRPr lang="tr-TR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91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588A-FCD6-2B71-CE77-ED1BD2439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Kültürel Planlama - Nasıl?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1957CF-F559-C98E-372F-622E913B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12AF9-5B74-BDAC-8CEB-46EDD22B67CA}"/>
              </a:ext>
            </a:extLst>
          </p:cNvPr>
          <p:cNvSpPr txBox="1"/>
          <p:nvPr/>
        </p:nvSpPr>
        <p:spPr>
          <a:xfrm>
            <a:off x="1744038" y="1428750"/>
            <a:ext cx="4513223" cy="1668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mbria" panose="02040503050406030204" pitchFamily="18" charset="0"/>
              </a:rPr>
              <a:t>Tüm paydaşlarla işbirliği</a:t>
            </a:r>
            <a:endParaRPr lang="en-TR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>
                <a:latin typeface="Cambria" panose="02040503050406030204" pitchFamily="18" charset="0"/>
              </a:rPr>
              <a:t>Mevcut </a:t>
            </a:r>
            <a:r>
              <a:rPr lang="en-TR" dirty="0">
                <a:latin typeface="Cambria" panose="02040503050406030204" pitchFamily="18" charset="0"/>
              </a:rPr>
              <a:t>durum değerlendirmesi ve kritik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Y</a:t>
            </a:r>
            <a:r>
              <a:rPr lang="en-TR" dirty="0">
                <a:latin typeface="Cambria" panose="02040503050406030204" pitchFamily="18" charset="0"/>
              </a:rPr>
              <a:t>enilikçi yaklaşım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3CC236-5052-284E-2034-A0A6844936C8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FA8FAB8C-34D5-D0A5-6668-02B661A83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774B3F4E-F60D-A654-A350-DBBF3FE80E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17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F8C14-4E29-1351-7469-A7B3F31E1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7AC-AED5-3483-4516-8D7FF612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Yerel Kültürel Politikaları - Öneriler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BEE12-FDFD-205A-89D6-20ECA57F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3BFCA-C9C1-731C-25C9-8B46C4577B53}"/>
              </a:ext>
            </a:extLst>
          </p:cNvPr>
          <p:cNvSpPr txBox="1"/>
          <p:nvPr/>
        </p:nvSpPr>
        <p:spPr>
          <a:xfrm>
            <a:off x="1775637" y="1428750"/>
            <a:ext cx="6248827" cy="3036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Kültür Gönüllüleri programları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Bütüncül yaklaşım (kenti tüm ilçeleriyle birlikte ele almak)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Dış paydaşlarla işbirliği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TR" dirty="0">
              <a:latin typeface="Cambria" panose="02040503050406030204" pitchFamily="18" charset="0"/>
            </a:endParaRP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TR" sz="2800" dirty="0">
                <a:latin typeface="Cambria" panose="02040503050406030204" pitchFamily="18" charset="0"/>
              </a:rPr>
              <a:t>Türkiye Kültür Kenti?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DA04BC-C1E2-2709-767B-F1561F0E6F1B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BB75DC7E-26F4-3835-AEDA-E709007F9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8B16D49D-EB44-B59D-7034-707F5C4332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735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DA4E-701C-B1A5-87C8-A4B36A1A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44FB1-E034-5FDC-F8DB-234B0E190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Yerel Kültürel Politikaları – Niçin?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23984-88BE-D0F7-11AA-D7A62330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D3D41-3599-E4DD-A917-F67A0F0B1176}"/>
              </a:ext>
            </a:extLst>
          </p:cNvPr>
          <p:cNvSpPr txBox="1"/>
          <p:nvPr/>
        </p:nvSpPr>
        <p:spPr>
          <a:xfrm>
            <a:off x="2445488" y="1995945"/>
            <a:ext cx="80041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Kentlilerin hayat kalitesini arttırmak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Her türlü eşitsizliği en aza indirmek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Kentli aidiyetini ve “yer” kavramını geliştirmek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TR" dirty="0">
                <a:latin typeface="Cambria" panose="02040503050406030204" pitchFamily="18" charset="0"/>
              </a:rPr>
              <a:t>Sağlıklı çevre, sosyal refah ve esenlik doğrultusundaki çabalara destek olmak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TR" dirty="0">
              <a:latin typeface="Cambria" panose="02040503050406030204" pitchFamily="18" charset="0"/>
            </a:endParaRPr>
          </a:p>
        </p:txBody>
      </p:sp>
      <p:sp>
        <p:nvSpPr>
          <p:cNvPr id="5" name="Moon 4">
            <a:extLst>
              <a:ext uri="{FF2B5EF4-FFF2-40B4-BE49-F238E27FC236}">
                <a16:creationId xmlns:a16="http://schemas.microsoft.com/office/drawing/2014/main" id="{C9C208B4-0961-FB2E-9856-5335F60DA87D}"/>
              </a:ext>
            </a:extLst>
          </p:cNvPr>
          <p:cNvSpPr/>
          <p:nvPr/>
        </p:nvSpPr>
        <p:spPr>
          <a:xfrm>
            <a:off x="2089476" y="1899065"/>
            <a:ext cx="281584" cy="1952450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6" name="Moon 5">
            <a:extLst>
              <a:ext uri="{FF2B5EF4-FFF2-40B4-BE49-F238E27FC236}">
                <a16:creationId xmlns:a16="http://schemas.microsoft.com/office/drawing/2014/main" id="{324BE62E-84B6-D2FB-6FCD-207B9B55CBE0}"/>
              </a:ext>
            </a:extLst>
          </p:cNvPr>
          <p:cNvSpPr/>
          <p:nvPr/>
        </p:nvSpPr>
        <p:spPr>
          <a:xfrm rot="10800000">
            <a:off x="10441590" y="1899065"/>
            <a:ext cx="281584" cy="1952450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090906-3BB0-5599-9AD8-D11942046620}"/>
              </a:ext>
            </a:extLst>
          </p:cNvPr>
          <p:cNvGrpSpPr/>
          <p:nvPr/>
        </p:nvGrpSpPr>
        <p:grpSpPr>
          <a:xfrm>
            <a:off x="5043229" y="3985941"/>
            <a:ext cx="2344761" cy="563525"/>
            <a:chOff x="3225062" y="3658749"/>
            <a:chExt cx="2344761" cy="563525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A12AD384-C9E6-CC9C-95DA-2B04C5FD9F3F}"/>
                </a:ext>
              </a:extLst>
            </p:cNvPr>
            <p:cNvSpPr/>
            <p:nvPr/>
          </p:nvSpPr>
          <p:spPr>
            <a:xfrm flipH="1">
              <a:off x="3225062" y="3658749"/>
              <a:ext cx="421906" cy="56352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06B48E50-D257-25DA-CD6F-08C048B9EFB2}"/>
                </a:ext>
              </a:extLst>
            </p:cNvPr>
            <p:cNvSpPr/>
            <p:nvPr/>
          </p:nvSpPr>
          <p:spPr>
            <a:xfrm flipH="1">
              <a:off x="4228066" y="3658749"/>
              <a:ext cx="421906" cy="56352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A1CFF5E4-DB45-6BC4-69B6-4E5D37A5D6C5}"/>
                </a:ext>
              </a:extLst>
            </p:cNvPr>
            <p:cNvSpPr/>
            <p:nvPr/>
          </p:nvSpPr>
          <p:spPr>
            <a:xfrm flipH="1">
              <a:off x="5147917" y="3658749"/>
              <a:ext cx="421906" cy="56352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FA8729-0EFF-61B9-059B-F96A76E6F807}"/>
              </a:ext>
            </a:extLst>
          </p:cNvPr>
          <p:cNvSpPr txBox="1"/>
          <p:nvPr/>
        </p:nvSpPr>
        <p:spPr>
          <a:xfrm>
            <a:off x="4060110" y="4982161"/>
            <a:ext cx="4867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2000" dirty="0">
                <a:latin typeface="Cambria" panose="02040503050406030204" pitchFamily="18" charset="0"/>
              </a:rPr>
              <a:t>SÜRDÜRÜLEBİLİR KALKINMA HEDEFLERİ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5BADE7-25E9-A40E-A4DF-A3E32099A312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13" name="Resim 13">
              <a:extLst>
                <a:ext uri="{FF2B5EF4-FFF2-40B4-BE49-F238E27FC236}">
                  <a16:creationId xmlns:a16="http://schemas.microsoft.com/office/drawing/2014/main" id="{613A14D0-AFE7-B8CD-FF85-E566F92C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14" name="Footer Placeholder 4">
              <a:extLst>
                <a:ext uri="{FF2B5EF4-FFF2-40B4-BE49-F238E27FC236}">
                  <a16:creationId xmlns:a16="http://schemas.microsoft.com/office/drawing/2014/main" id="{B1C4D645-744D-3574-3725-419350900F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260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0E53F-DBB0-BC5B-8DFE-4866DB92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Kültür Ürünleri Değer Zinciri – Doğrusal Akış̧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31A02-FB71-722A-CD7F-647547DF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FB0800-6592-31D7-0C65-A833417B85A2}"/>
              </a:ext>
            </a:extLst>
          </p:cNvPr>
          <p:cNvSpPr txBox="1">
            <a:spLocks/>
          </p:cNvSpPr>
          <p:nvPr/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CE549-CBB4-BCED-91F4-1E99567E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28968"/>
            <a:ext cx="7772400" cy="28795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79A7467-58E8-800B-70BC-4063CC3D0A83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8" name="Resim 13">
              <a:extLst>
                <a:ext uri="{FF2B5EF4-FFF2-40B4-BE49-F238E27FC236}">
                  <a16:creationId xmlns:a16="http://schemas.microsoft.com/office/drawing/2014/main" id="{34387CC1-E00A-57A0-A3AD-FC55D8635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DA756CBD-20DD-8591-D668-854B61DE93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25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7B0C-4246-EBA1-3D95-5A2CFB13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325" y="1649701"/>
            <a:ext cx="9601200" cy="30249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tr-TR" sz="4000" dirty="0">
                <a:latin typeface="Cambria" panose="02040503050406030204" pitchFamily="18" charset="0"/>
              </a:rPr>
              <a:t>Teşekkürler… </a:t>
            </a:r>
            <a:br>
              <a:rPr lang="tr-TR" sz="3600" dirty="0">
                <a:latin typeface="Cambria" panose="02040503050406030204" pitchFamily="18" charset="0"/>
              </a:rPr>
            </a:br>
            <a:br>
              <a:rPr lang="tr-TR" sz="3600" dirty="0">
                <a:latin typeface="Cambria" panose="02040503050406030204" pitchFamily="18" charset="0"/>
              </a:rPr>
            </a:br>
            <a:r>
              <a:rPr lang="tr-TR" sz="3600" dirty="0">
                <a:latin typeface="Cambria" panose="02040503050406030204" pitchFamily="18" charset="0"/>
              </a:rPr>
              <a:t>Doç. Dr. Serhan Ada</a:t>
            </a:r>
            <a:br>
              <a:rPr lang="tr-TR" sz="3600" dirty="0">
                <a:latin typeface="Cambria" panose="02040503050406030204" pitchFamily="18" charset="0"/>
              </a:rPr>
            </a:br>
            <a:r>
              <a:rPr lang="tr-TR" sz="2000" i="0" u="none" strike="noStrike" dirty="0">
                <a:effectLst/>
                <a:latin typeface="Cambria" panose="02040503050406030204" pitchFamily="18" charset="0"/>
              </a:rPr>
              <a:t>İstanbul Bilgi Üniversitesi Kültür Politikası ve Kültürel Diplomasi UNESCO Kürsüsü Başkanı, </a:t>
            </a:r>
            <a:r>
              <a:rPr lang="tr-TR" sz="2000" dirty="0">
                <a:latin typeface="Cambria" panose="02040503050406030204" pitchFamily="18" charset="0"/>
              </a:rPr>
              <a:t>UCLG Uzmanı</a:t>
            </a:r>
            <a:br>
              <a:rPr lang="tr-TR" sz="2200" dirty="0">
                <a:latin typeface="Cambria" panose="02040503050406030204" pitchFamily="18" charset="0"/>
              </a:rPr>
            </a:br>
            <a:br>
              <a:rPr lang="tr-TR" sz="2200" dirty="0">
                <a:latin typeface="Cambria" panose="02040503050406030204" pitchFamily="18" charset="0"/>
              </a:rPr>
            </a:br>
            <a:r>
              <a:rPr lang="tr-TR" sz="2200" dirty="0">
                <a:latin typeface="Cambria" panose="02040503050406030204" pitchFamily="18" charset="0"/>
              </a:rPr>
              <a:t>e-mail: </a:t>
            </a:r>
            <a:r>
              <a:rPr lang="tr-TR" sz="2000" dirty="0">
                <a:latin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serhan.ada@bilgi.edu.tr</a:t>
            </a:r>
            <a:r>
              <a:rPr lang="tr-TR" sz="2000" dirty="0">
                <a:latin typeface="Cambria" panose="02040503050406030204" pitchFamily="18" charset="0"/>
              </a:rPr>
              <a:t> </a:t>
            </a:r>
            <a:br>
              <a:rPr lang="tr-TR" sz="3600" dirty="0">
                <a:latin typeface="Cambria" panose="02040503050406030204" pitchFamily="18" charset="0"/>
              </a:rPr>
            </a:br>
            <a:endParaRPr lang="tr-TR" sz="3600" dirty="0">
              <a:latin typeface="Cambria" panose="020405030504060302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B3A21-1602-0FB9-095A-B373069A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30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667990-02EB-B602-7825-DA2FB5B98ADA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5" name="Resim 13">
              <a:extLst>
                <a:ext uri="{FF2B5EF4-FFF2-40B4-BE49-F238E27FC236}">
                  <a16:creationId xmlns:a16="http://schemas.microsoft.com/office/drawing/2014/main" id="{DF3EABA1-28A7-7EF9-1FD9-88602F5D2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6" name="Footer Placeholder 4">
              <a:extLst>
                <a:ext uri="{FF2B5EF4-FFF2-40B4-BE49-F238E27FC236}">
                  <a16:creationId xmlns:a16="http://schemas.microsoft.com/office/drawing/2014/main" id="{D231A8CF-09DC-4F98-44E3-B846E3E584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40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CFDA-4D61-B1BD-B215-5EC176AC5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995C6-580A-6AB8-293C-0F75306E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Kültür Ürünleri Değer Zinciri – Karmaşık Ağ Modeli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9B15F-4EBC-9F22-86A6-8BD91C67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C1F996-CCC7-1B1E-FD88-E275602E68B7}"/>
              </a:ext>
            </a:extLst>
          </p:cNvPr>
          <p:cNvSpPr txBox="1">
            <a:spLocks/>
          </p:cNvSpPr>
          <p:nvPr/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AB9E9-428C-5618-5100-3A987DB9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90" y="1804343"/>
            <a:ext cx="6411419" cy="39932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FCA35E-C729-7087-725D-75B5B0874F6C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8" name="Resim 13">
              <a:extLst>
                <a:ext uri="{FF2B5EF4-FFF2-40B4-BE49-F238E27FC236}">
                  <a16:creationId xmlns:a16="http://schemas.microsoft.com/office/drawing/2014/main" id="{6091113F-1C97-B57B-387D-D81EF80A6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9" name="Footer Placeholder 4">
              <a:extLst>
                <a:ext uri="{FF2B5EF4-FFF2-40B4-BE49-F238E27FC236}">
                  <a16:creationId xmlns:a16="http://schemas.microsoft.com/office/drawing/2014/main" id="{F7023537-3D75-F498-52E4-96E92E1B9B4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093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00A7-0C52-D48F-5C73-E7EF4CEE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Kültür: Kamu Yararı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96B28-0843-5E4E-7B7E-13CCAEE6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0F93E3-E2B7-403C-0BB3-00A00BA02B4A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680089FA-7165-EEB0-DF25-8FA68662E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AC225B4E-22A6-A0F8-31D9-25C02E3CF7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pic>
        <p:nvPicPr>
          <p:cNvPr id="10242" name="Picture 2" descr="Participez au projet Maison Folie ! | Mars – Mons arts de la scène">
            <a:extLst>
              <a:ext uri="{FF2B5EF4-FFF2-40B4-BE49-F238E27FC236}">
                <a16:creationId xmlns:a16="http://schemas.microsoft.com/office/drawing/2014/main" id="{F85D1462-A6F1-4348-79C5-1FDE8ED4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486" y="2038713"/>
            <a:ext cx="3999614" cy="399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EFF9074F-2429-A6C2-7BA5-FC7EED92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13" y="1428750"/>
            <a:ext cx="3804241" cy="25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D2E3A137-526A-0B06-BC2C-F55463745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662" y="232959"/>
            <a:ext cx="3600092" cy="23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La maison Folie ouvre un espace public pour animer le quartier - La Voix du  Nord">
            <a:extLst>
              <a:ext uri="{FF2B5EF4-FFF2-40B4-BE49-F238E27FC236}">
                <a16:creationId xmlns:a16="http://schemas.microsoft.com/office/drawing/2014/main" id="{2E9F8981-C08A-090B-05A8-2C42B6D66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40270"/>
            <a:ext cx="4294569" cy="24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C94B599-17D9-3E3A-AD3F-BA90CADE9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/>
          <a:stretch/>
        </p:blipFill>
        <p:spPr bwMode="auto">
          <a:xfrm>
            <a:off x="5130529" y="3079699"/>
            <a:ext cx="3410357" cy="266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2DBC0-C1A2-0DE8-C225-8A4B217D40D2}"/>
              </a:ext>
            </a:extLst>
          </p:cNvPr>
          <p:cNvSpPr txBox="1"/>
          <p:nvPr/>
        </p:nvSpPr>
        <p:spPr>
          <a:xfrm>
            <a:off x="4558873" y="6625041"/>
            <a:ext cx="45536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Georgia" panose="02040502050405020303" pitchFamily="18" charset="0"/>
              </a:rPr>
              <a:t>Fotoğraflar: Maison Folie Wazemmes, Lille ve Elizabeth Street Garden, New York </a:t>
            </a:r>
            <a:endParaRPr lang="en-TR" sz="9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1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04241-E5B1-FE46-4AEF-1F9639CB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E9CF0A-CD66-9006-8D7D-5BF76FDD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7" y="2939902"/>
            <a:ext cx="10476746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Kültür Politikaları ve Kentlerin Sahneye Çıkması (1985 -    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F67455-C31B-8B42-A2F5-1B3AA3557F3F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7" name="Resim 13">
              <a:extLst>
                <a:ext uri="{FF2B5EF4-FFF2-40B4-BE49-F238E27FC236}">
                  <a16:creationId xmlns:a16="http://schemas.microsoft.com/office/drawing/2014/main" id="{3F1A45C2-9B25-94CA-18FA-6D9521344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6253AB2B-9501-9C16-3ED0-601293658AB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21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0A01-4135-E79E-73F1-EDC1146E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73B4-0A08-C60B-EB5B-CA23B321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476746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Avrupa Kültür Başkenti Programı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4AC53-A866-FF65-25E2-2A2D44D6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AE6646-6372-6F52-0994-B9E355AB33DC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5127C1A9-9EA4-8F49-A1FE-E6BB469FB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2BFA88BE-5544-5454-6648-AF16B21A012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6D47C4-E58B-4E9A-2F0D-6534B2E87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652" y="1428822"/>
            <a:ext cx="5199321" cy="3581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b="0" i="0" u="none" strike="noStrike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1985'te Yunanistan Kültür Bakanı Melina Mercouri inisiyatifiyle başlatılan Avrupa Kültür Kenti uygulaması </a:t>
            </a:r>
            <a:r>
              <a:rPr lang="tr-TR" sz="1800" b="0" i="0" u="none" strike="noStrike" dirty="0">
                <a:solidFill>
                  <a:srgbClr val="202122"/>
                </a:solidFill>
                <a:effectLst/>
                <a:latin typeface="Cambria" panose="02040503050406030204" pitchFamily="18" charset="0"/>
              </a:rPr>
              <a:t>1999’da </a:t>
            </a:r>
            <a:r>
              <a:rPr lang="tr-TR" sz="1800" b="1" dirty="0">
                <a:solidFill>
                  <a:srgbClr val="202122"/>
                </a:solidFill>
                <a:latin typeface="Cambria" panose="02040503050406030204" pitchFamily="18" charset="0"/>
              </a:rPr>
              <a:t>"</a:t>
            </a:r>
            <a:r>
              <a:rPr lang="tr-TR" sz="1800" b="1" i="0" u="none" strike="noStrike" dirty="0">
                <a:solidFill>
                  <a:srgbClr val="202122"/>
                </a:solidFill>
                <a:effectLst/>
                <a:latin typeface="Cambria" panose="02040503050406030204" pitchFamily="18" charset="0"/>
              </a:rPr>
              <a:t>Avrupa Kültür Başkenti" </a:t>
            </a:r>
            <a:r>
              <a:rPr lang="tr-TR" sz="1800" b="0" i="0" u="none" strike="noStrike" dirty="0">
                <a:solidFill>
                  <a:srgbClr val="202122"/>
                </a:solidFill>
                <a:effectLst/>
                <a:latin typeface="Cambria" panose="02040503050406030204" pitchFamily="18" charset="0"/>
              </a:rPr>
              <a:t>olarak değiştirilmiştir.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202122"/>
                </a:solidFill>
                <a:latin typeface="Cambria" panose="02040503050406030204" pitchFamily="18" charset="0"/>
              </a:rPr>
              <a:t>Avrupa Birliği tarafından finanse edilen program dahilinde </a:t>
            </a:r>
            <a:r>
              <a:rPr lang="tr-TR" sz="1800" b="1" dirty="0">
                <a:solidFill>
                  <a:srgbClr val="202122"/>
                </a:solidFill>
                <a:latin typeface="Cambria" panose="02040503050406030204" pitchFamily="18" charset="0"/>
              </a:rPr>
              <a:t>1985-2024 yılları arasında 71 şehir </a:t>
            </a:r>
            <a:r>
              <a:rPr lang="tr-TR" sz="1800" b="0" i="0" u="none" strike="noStrike" dirty="0">
                <a:solidFill>
                  <a:srgbClr val="202122"/>
                </a:solidFill>
                <a:effectLst/>
                <a:latin typeface="Cambria" panose="02040503050406030204" pitchFamily="18" charset="0"/>
              </a:rPr>
              <a:t>Avrupa Kültür Başkenti seçilmiştir.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srgbClr val="202122"/>
                </a:solidFill>
                <a:latin typeface="Cambria" panose="02040503050406030204" pitchFamily="18" charset="0"/>
              </a:rPr>
              <a:t>2010 yılında </a:t>
            </a:r>
            <a:r>
              <a:rPr lang="tr-TR" sz="1800" b="1" dirty="0">
                <a:solidFill>
                  <a:srgbClr val="202122"/>
                </a:solidFill>
                <a:latin typeface="Cambria" panose="02040503050406030204" pitchFamily="18" charset="0"/>
              </a:rPr>
              <a:t>İstanbul Avrupa Kültür Başkenti </a:t>
            </a:r>
            <a:r>
              <a:rPr lang="tr-TR" sz="1800" dirty="0">
                <a:solidFill>
                  <a:srgbClr val="202122"/>
                </a:solidFill>
                <a:latin typeface="Cambria" panose="02040503050406030204" pitchFamily="18" charset="0"/>
              </a:rPr>
              <a:t>olmuştur. </a:t>
            </a:r>
            <a:endParaRPr lang="tr-TR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1DC5DC6-B1E5-08EA-C704-5975CA8E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76" y="1573619"/>
            <a:ext cx="4654185" cy="40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72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882B8B-5847-29B7-00F8-9C7D8809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6E5E4-95F6-0D5A-AA67-2C1B8825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EB1A-9FB7-4B53-AFBF-25D6211D3D00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FAC418-1714-5DD6-5108-55F872C00F49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6" name="Resim 13">
              <a:extLst>
                <a:ext uri="{FF2B5EF4-FFF2-40B4-BE49-F238E27FC236}">
                  <a16:creationId xmlns:a16="http://schemas.microsoft.com/office/drawing/2014/main" id="{61F80B23-ED60-A0EB-CEBF-8E7210DC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7" name="Footer Placeholder 4">
              <a:extLst>
                <a:ext uri="{FF2B5EF4-FFF2-40B4-BE49-F238E27FC236}">
                  <a16:creationId xmlns:a16="http://schemas.microsoft.com/office/drawing/2014/main" id="{5AC3E89F-7C0A-B902-1774-163E5C7B28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E32B3-4DFB-EE15-C5B4-BC56C42BD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884" y="967563"/>
            <a:ext cx="9601200" cy="4091763"/>
          </a:xfrm>
        </p:spPr>
        <p:txBody>
          <a:bodyPr>
            <a:normAutofit fontScale="92500" lnSpcReduction="10000"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10000"/>
              <a:buNone/>
            </a:pPr>
            <a:endParaRPr lang="en-TR" altLang="en-TR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TR" altLang="en-TR" sz="1600" dirty="0">
              <a:solidFill>
                <a:srgbClr val="20212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b="1" dirty="0">
                <a:solidFill>
                  <a:srgbClr val="20212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2010:	İstanbul 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TR" altLang="en-TR" sz="1800" dirty="0">
              <a:solidFill>
                <a:srgbClr val="20212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rgbClr val="20212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2022:	Kaunas (Litvanya), Esch-sur-Alzette (Lüksemburg)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rgbClr val="20212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2023:	Veszprém (Macaristan), Timisoara (Romanya), Elefsina (Yunanistan)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rgbClr val="202122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2024:	Tartu (Estonya), Bad Ischl (Avusturya), Bodø (Norveç)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TR" altLang="en-TR" sz="1800" dirty="0">
              <a:solidFill>
                <a:srgbClr val="202122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2025:	Nova Gorica (Slovenya) - Gorizia (İtalya) ortaklaşa, Chemnitz (Almanya)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2026:	</a:t>
            </a:r>
            <a:r>
              <a:rPr lang="en-US" sz="180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mbria" panose="02040503050406030204" pitchFamily="18" charset="0"/>
              </a:rPr>
              <a:t>Trenčín (Slovakya)</a:t>
            </a: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 Oulu (Finlandiya)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2027:	</a:t>
            </a:r>
            <a:r>
              <a:rPr lang="en-US" sz="180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mbria" panose="02040503050406030204" pitchFamily="18" charset="0"/>
              </a:rPr>
              <a:t>Liepāja</a:t>
            </a:r>
            <a:r>
              <a:rPr lang="en-US" sz="1800" u="none" strike="noStrike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Litvanya), </a:t>
            </a:r>
            <a:r>
              <a:rPr lang="en-US" sz="180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mbria" panose="02040503050406030204" pitchFamily="18" charset="0"/>
              </a:rPr>
              <a:t>Évora</a:t>
            </a:r>
            <a:r>
              <a:rPr lang="en-US" sz="1800" u="none" strike="noStrike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 (</a:t>
            </a: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Portekiz)</a:t>
            </a:r>
          </a:p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2028:	</a:t>
            </a:r>
            <a:r>
              <a:rPr lang="en-US" sz="180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mbria" panose="02040503050406030204" pitchFamily="18" charset="0"/>
              </a:rPr>
              <a:t>České Budějovice (</a:t>
            </a:r>
            <a:r>
              <a:rPr lang="en-TR" altLang="en-TR" sz="18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Çekya), Bourges (Fransa), Skopje (Kuzey Makedonya)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26E502-C89D-AA9C-4F2B-DBF71CCA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476746" cy="1485900"/>
          </a:xfrm>
        </p:spPr>
        <p:txBody>
          <a:bodyPr>
            <a:normAutofit/>
          </a:bodyPr>
          <a:lstStyle/>
          <a:p>
            <a:r>
              <a:rPr lang="en-TR" sz="3200" dirty="0">
                <a:latin typeface="Cambria" panose="02040503050406030204" pitchFamily="18" charset="0"/>
              </a:rPr>
              <a:t>Avrupa Kültür Başkenti Programı </a:t>
            </a:r>
          </a:p>
        </p:txBody>
      </p:sp>
    </p:spTree>
    <p:extLst>
      <p:ext uri="{BB962C8B-B14F-4D97-AF65-F5344CB8AC3E}">
        <p14:creationId xmlns:p14="http://schemas.microsoft.com/office/powerpoint/2010/main" val="335087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8B35D-431D-11C1-DD51-913873C96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5EC2-4018-D68C-7CAB-B628938B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latin typeface="Cambria" panose="02040503050406030204" pitchFamily="18" charset="0"/>
              </a:rPr>
              <a:t>UNESCO Yaratıcı Şehirler Ağı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80860-684E-95C4-07C2-437AEF3861B8}"/>
              </a:ext>
            </a:extLst>
          </p:cNvPr>
          <p:cNvSpPr txBox="1"/>
          <p:nvPr/>
        </p:nvSpPr>
        <p:spPr>
          <a:xfrm>
            <a:off x="2264687" y="6349350"/>
            <a:ext cx="60976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Georgia" panose="02040502050405020303" pitchFamily="18" charset="0"/>
              </a:rPr>
              <a:t>Kaynak: https://</a:t>
            </a:r>
            <a:r>
              <a:rPr lang="en-US" sz="900" dirty="0" err="1">
                <a:solidFill>
                  <a:srgbClr val="000000"/>
                </a:solidFill>
                <a:latin typeface="Georgia" panose="02040502050405020303" pitchFamily="18" charset="0"/>
              </a:rPr>
              <a:t>cityofliterature.com</a:t>
            </a:r>
            <a:r>
              <a:rPr lang="en-US" sz="900" dirty="0">
                <a:solidFill>
                  <a:srgbClr val="000000"/>
                </a:solidFill>
                <a:latin typeface="Georgia" panose="02040502050405020303" pitchFamily="18" charset="0"/>
              </a:rPr>
              <a:t>/edinburgh-welcomes-eleven-new-cities-of-literature-2/</a:t>
            </a:r>
            <a:endParaRPr lang="en-TR" sz="90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C32221C-7575-6C14-6D14-F2B1631910D2}"/>
              </a:ext>
            </a:extLst>
          </p:cNvPr>
          <p:cNvSpPr txBox="1">
            <a:spLocks/>
          </p:cNvSpPr>
          <p:nvPr/>
        </p:nvSpPr>
        <p:spPr>
          <a:xfrm>
            <a:off x="10252054" y="177277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B5EB1A-9FB7-4B53-AFBF-25D6211D3D0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F0A16-E8A2-FF71-790E-691E06C6C627}"/>
              </a:ext>
            </a:extLst>
          </p:cNvPr>
          <p:cNvSpPr txBox="1"/>
          <p:nvPr/>
        </p:nvSpPr>
        <p:spPr>
          <a:xfrm>
            <a:off x="3769310" y="1360046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Cambria" panose="02040503050406030204" pitchFamily="18" charset="0"/>
              </a:rPr>
              <a:t>2024 itibariyle dünyada toplam 350 Yaratıcı Şehir </a:t>
            </a:r>
            <a:endParaRPr lang="tr-TR" i="0" u="none" strike="noStrike" dirty="0">
              <a:effectLst/>
              <a:latin typeface="Cambria" panose="02040503050406030204" pitchFamily="18" charset="0"/>
            </a:endParaRPr>
          </a:p>
          <a:p>
            <a:pPr algn="ctr"/>
            <a:endParaRPr lang="tr-TR" i="0" u="none" strike="noStrike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48C78-65E1-5616-E75A-151DABA2F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87" y="1921313"/>
            <a:ext cx="8435152" cy="39344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7D3029-8419-075F-3CF4-0C3AD5DA530B}"/>
              </a:ext>
            </a:extLst>
          </p:cNvPr>
          <p:cNvGrpSpPr/>
          <p:nvPr/>
        </p:nvGrpSpPr>
        <p:grpSpPr>
          <a:xfrm>
            <a:off x="9290703" y="6176635"/>
            <a:ext cx="2158404" cy="597282"/>
            <a:chOff x="9290703" y="6176635"/>
            <a:chExt cx="2158404" cy="597282"/>
          </a:xfrm>
        </p:grpSpPr>
        <p:pic>
          <p:nvPicPr>
            <p:cNvPr id="7" name="Resim 13">
              <a:extLst>
                <a:ext uri="{FF2B5EF4-FFF2-40B4-BE49-F238E27FC236}">
                  <a16:creationId xmlns:a16="http://schemas.microsoft.com/office/drawing/2014/main" id="{9F39676A-65B4-263E-7A74-ECD671AF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703" y="6176635"/>
              <a:ext cx="576263" cy="576263"/>
            </a:xfrm>
            <a:prstGeom prst="rect">
              <a:avLst/>
            </a:prstGeom>
          </p:spPr>
        </p:pic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A9207A9D-00B7-D145-6D3C-B7373E42A4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59308" y="6197655"/>
              <a:ext cx="1989799" cy="57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200" kern="1200" baseline="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5pPr>
              <a:lvl6pPr marL="25146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6pPr>
              <a:lvl7pPr marL="29718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7pPr>
              <a:lvl8pPr marL="34290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8pPr>
              <a:lvl9pPr marL="3886200" indent="-228600" algn="l" defTabSz="4572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Doç. Dr. Serhan Ada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İstanbul Bilgi Üniversitesi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tr-TR" altLang="tr-TR" sz="1000" dirty="0">
                  <a:latin typeface="Cambria" panose="02040503050406030204" pitchFamily="18" charset="0"/>
                </a:rPr>
                <a:t>Sanat ve Kültür Yönetimi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473814"/>
      </p:ext>
    </p:extLst>
  </p:cSld>
  <p:clrMapOvr>
    <a:masterClrMapping/>
  </p:clrMapOvr>
</p:sld>
</file>

<file path=ppt/theme/theme1.xml><?xml version="1.0" encoding="utf-8"?>
<a:theme xmlns:a="http://schemas.openxmlformats.org/drawingml/2006/main" name="Kırp">
  <a:themeElements>
    <a:clrScheme name="Custom 6">
      <a:dk1>
        <a:sysClr val="windowText" lastClr="000000"/>
      </a:dk1>
      <a:lt1>
        <a:sysClr val="window" lastClr="FFFFFF"/>
      </a:lt1>
      <a:dk2>
        <a:srgbClr val="F07F09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Kır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</TotalTime>
  <Words>1660</Words>
  <Application>Microsoft Macintosh PowerPoint</Application>
  <PresentationFormat>Widescreen</PresentationFormat>
  <Paragraphs>277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</vt:lpstr>
      <vt:lpstr>Candara</vt:lpstr>
      <vt:lpstr>Franklin Gothic Book</vt:lpstr>
      <vt:lpstr>Georgia</vt:lpstr>
      <vt:lpstr>Wingdings</vt:lpstr>
      <vt:lpstr>Kırp</vt:lpstr>
      <vt:lpstr>PowerPoint Presentation</vt:lpstr>
      <vt:lpstr>Kültür Politikalarının 60 Yılı (1972 -    ) </vt:lpstr>
      <vt:lpstr>Kültür Ürünleri Değer Zinciri – Doğrusal Akış̧  </vt:lpstr>
      <vt:lpstr>Kültür Ürünleri Değer Zinciri – Karmaşık Ağ Modeli  </vt:lpstr>
      <vt:lpstr>Kültür: Kamu Yararı</vt:lpstr>
      <vt:lpstr>Kültür Politikaları ve Kentlerin Sahneye Çıkması (1985 -    )</vt:lpstr>
      <vt:lpstr>Avrupa Kültür Başkenti Programı </vt:lpstr>
      <vt:lpstr>Avrupa Kültür Başkenti Programı </vt:lpstr>
      <vt:lpstr>UNESCO Yaratıcı Şehirler Ağı</vt:lpstr>
      <vt:lpstr>UNESCO Yaratıcı Şehirler Ağı</vt:lpstr>
      <vt:lpstr>UCLG – Mexico City – Kültür21 Uluslararası Ödülleri</vt:lpstr>
      <vt:lpstr>2020 Roma Şartı</vt:lpstr>
      <vt:lpstr>2020 Roma Şartı</vt:lpstr>
      <vt:lpstr>Türkiye’de Yerel Yönetimler ve Kültür</vt:lpstr>
      <vt:lpstr>2030 Sürdürülebilir Kalkınma Hedefleri</vt:lpstr>
      <vt:lpstr>2030 Sürdürülebilir Kalkınma Hedefleri </vt:lpstr>
      <vt:lpstr>Yerel Kültür Politikaları: Üç Örnek Uygulama</vt:lpstr>
      <vt:lpstr>Kültür Altyapısı Araştırması</vt:lpstr>
      <vt:lpstr>Kültür Altyapısı Araştırması</vt:lpstr>
      <vt:lpstr>Kültürel Haritalama </vt:lpstr>
      <vt:lpstr>PowerPoint Presentation</vt:lpstr>
      <vt:lpstr>İzmir Kültür Haritası:  Kültür – Sanat Mekânları (2017)</vt:lpstr>
      <vt:lpstr>Kültür Çalıştayı ve Çıktıları</vt:lpstr>
      <vt:lpstr>Çalıştay Kitabı ve Yazılı Çıktılar</vt:lpstr>
      <vt:lpstr>Kültürel Planlama – Niçin?</vt:lpstr>
      <vt:lpstr>Örnek: İzmir Kültür Fonu </vt:lpstr>
      <vt:lpstr>Kültürel Planlama - Nasıl?</vt:lpstr>
      <vt:lpstr>Yerel Kültürel Politikaları - Öneriler</vt:lpstr>
      <vt:lpstr>Yerel Kültürel Politikaları – Niçin?</vt:lpstr>
      <vt:lpstr>Teşekkürler…   Doç. Dr. Serhan Ada İstanbul Bilgi Üniversitesi Kültür Politikası ve Kültürel Diplomasi UNESCO Kürsüsü Başkanı, UCLG Uzmanı  e-mail: serhan.ada@bilgi.edu.tr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 Ezer</dc:creator>
  <cp:lastModifiedBy>Başak Işıklar</cp:lastModifiedBy>
  <cp:revision>428</cp:revision>
  <dcterms:created xsi:type="dcterms:W3CDTF">2020-12-23T22:26:31Z</dcterms:created>
  <dcterms:modified xsi:type="dcterms:W3CDTF">2024-12-01T10:26:18Z</dcterms:modified>
</cp:coreProperties>
</file>